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4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6" r:id="rId3"/>
    <p:sldId id="257" r:id="rId4"/>
    <p:sldId id="258" r:id="rId5"/>
    <p:sldId id="259" r:id="rId6"/>
    <p:sldId id="260" r:id="rId7"/>
    <p:sldId id="266" r:id="rId8"/>
    <p:sldId id="265" r:id="rId9"/>
    <p:sldId id="277" r:id="rId10"/>
    <p:sldId id="278" r:id="rId11"/>
    <p:sldId id="264" r:id="rId12"/>
    <p:sldId id="263" r:id="rId13"/>
    <p:sldId id="261" r:id="rId14"/>
    <p:sldId id="262" r:id="rId15"/>
    <p:sldId id="281" r:id="rId16"/>
    <p:sldId id="282" r:id="rId17"/>
    <p:sldId id="267" r:id="rId18"/>
    <p:sldId id="269" r:id="rId19"/>
    <p:sldId id="270" r:id="rId20"/>
    <p:sldId id="271" r:id="rId21"/>
    <p:sldId id="279" r:id="rId22"/>
    <p:sldId id="280" r:id="rId23"/>
    <p:sldId id="283" r:id="rId24"/>
    <p:sldId id="284" r:id="rId25"/>
    <p:sldId id="272" r:id="rId26"/>
    <p:sldId id="273" r:id="rId27"/>
    <p:sldId id="285" r:id="rId28"/>
    <p:sldId id="286" r:id="rId29"/>
    <p:sldId id="274" r:id="rId30"/>
    <p:sldId id="26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649E1-8995-43FA-BC0F-AA1C5CD670C4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5E760-88CA-4F4A-BCDB-5284A544E4D0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7B49BE-A399-4212-A60E-B229DD274256}" type="slidenum">
              <a:rPr lang="en-US" altLang="en-US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5CC6E4-E351-4713-B6B7-4356492C7D24}" type="slidenum">
              <a:rPr lang="en-US" altLang="en-US"/>
              <a:pPr/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E26CE-D870-4B4F-99FD-B73D66D38199}" type="slidenum">
              <a:rPr lang="en-US" altLang="en-US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903418-C5B9-441D-9E3C-301BBB2E6A0F}" type="slidenum">
              <a:rPr lang="en-US" altLang="en-US"/>
              <a:pPr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ADAB21-22F2-48CA-BD1E-D7A48367AC07}" type="slidenum">
              <a:rPr lang="en-US" altLang="en-US"/>
              <a:pPr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3C80F8-CC7F-45CF-B151-7750E8AB5451}" type="slidenum">
              <a:rPr lang="en-US" altLang="en-US"/>
              <a:pPr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6956C3-14C9-4F62-8AF3-3FA983E78E5C}" type="slidenum">
              <a:rPr lang="en-US" altLang="en-US"/>
              <a:pPr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96F3CA-68AF-4D45-8E97-17722FADB25F}" type="slidenum">
              <a:rPr lang="en-US" altLang="en-US"/>
              <a:pPr/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0F2E96-0239-46B4-91C5-46AA555DD830}" type="slidenum">
              <a:rPr lang="en-US" altLang="en-US"/>
              <a:pPr/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049DB7-62B9-4771-ADE7-37A7E50C5998}" type="slidenum">
              <a:rPr lang="en-US" altLang="en-US"/>
              <a:pPr/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342AE-0508-41F3-9EDC-70DE64115025}" type="datetimeFigureOut">
              <a:rPr lang="en-US" smtClean="0"/>
              <a:pPr/>
              <a:t>8/11/2021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B1EB7-F45A-4C6B-8BFD-125D9396B6D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DNS-Domain Name Server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MS PGothic" pitchFamily="34" charset="-128"/>
              </a:rPr>
              <a:t>Application Layer</a:t>
            </a:r>
          </a:p>
        </p:txBody>
      </p:sp>
      <p:sp>
        <p:nvSpPr>
          <p:cNvPr id="9318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2-</a:t>
            </a:r>
            <a:fld id="{B2855E6B-A15D-4A8D-AA9E-C1C9F39A0E97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36538"/>
            <a:ext cx="7772400" cy="957262"/>
          </a:xfrm>
        </p:spPr>
        <p:txBody>
          <a:bodyPr/>
          <a:lstStyle/>
          <a:p>
            <a:r>
              <a:rPr lang="en-US" altLang="en-US" smtClean="0"/>
              <a:t>Local </a:t>
            </a:r>
            <a:r>
              <a:rPr lang="en-US" altLang="en-US" sz="4000" smtClean="0"/>
              <a:t>DNS</a:t>
            </a:r>
            <a:r>
              <a:rPr lang="en-US" altLang="en-US" smtClean="0"/>
              <a:t> name server</a:t>
            </a:r>
          </a:p>
        </p:txBody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mtClean="0"/>
              <a:t>does not strictly belong to hierarchy</a:t>
            </a:r>
          </a:p>
          <a:p>
            <a:r>
              <a:rPr lang="en-US" altLang="en-US" smtClean="0"/>
              <a:t>each ISP (residential ISP, company, university) has one</a:t>
            </a:r>
          </a:p>
          <a:p>
            <a:pPr lvl="1"/>
            <a:r>
              <a:rPr lang="en-US" altLang="en-US" smtClean="0"/>
              <a:t>also called </a:t>
            </a:r>
            <a:r>
              <a:rPr lang="ja-JP" altLang="en-US" smtClean="0"/>
              <a:t>“</a:t>
            </a:r>
            <a:r>
              <a:rPr lang="en-US" altLang="ja-JP" smtClean="0"/>
              <a:t>default name server</a:t>
            </a:r>
            <a:r>
              <a:rPr lang="ja-JP" altLang="en-US" smtClean="0"/>
              <a:t>”</a:t>
            </a:r>
            <a:endParaRPr lang="en-US" altLang="ja-JP" smtClean="0"/>
          </a:p>
          <a:p>
            <a:r>
              <a:rPr lang="en-US" altLang="en-US" smtClean="0"/>
              <a:t>when host makes DNS query, query is sent to its local DNS server</a:t>
            </a:r>
          </a:p>
          <a:p>
            <a:pPr lvl="1"/>
            <a:r>
              <a:rPr lang="en-US" altLang="en-US" smtClean="0"/>
              <a:t>has local cache of recent name-to-address translation pairs (but may be out of date!)</a:t>
            </a:r>
          </a:p>
          <a:p>
            <a:pPr lvl="1"/>
            <a:r>
              <a:rPr lang="en-US" altLang="en-US" smtClean="0"/>
              <a:t>acts as proxy, forwards query into hierarchy</a:t>
            </a:r>
          </a:p>
          <a:p>
            <a:pPr lvl="1"/>
            <a:endParaRPr lang="en-US" altLang="en-US" smtClean="0"/>
          </a:p>
        </p:txBody>
      </p:sp>
      <p:pic>
        <p:nvPicPr>
          <p:cNvPr id="93190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163" y="969963"/>
            <a:ext cx="5548312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4322"/>
            <a:ext cx="8229600" cy="451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9220" y="1600200"/>
            <a:ext cx="81255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47320"/>
            <a:ext cx="8229600" cy="4431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99651"/>
            <a:ext cx="8229600" cy="432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MS PGothic" pitchFamily="34" charset="-128"/>
              </a:rPr>
              <a:t>Application Layer</a:t>
            </a:r>
          </a:p>
        </p:txBody>
      </p:sp>
      <p:sp>
        <p:nvSpPr>
          <p:cNvPr id="9625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2-</a:t>
            </a:r>
            <a:fld id="{1EC53B70-2D2F-491E-9497-FAAFA577EF08}" type="slidenum">
              <a:rPr lang="en-US" altLang="en-US"/>
              <a:pPr/>
              <a:t>15</a:t>
            </a:fld>
            <a:endParaRPr lang="en-US" altLang="en-US"/>
          </a:p>
        </p:txBody>
      </p:sp>
      <p:pic>
        <p:nvPicPr>
          <p:cNvPr id="96260" name="Picture 10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150" y="862013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46050"/>
            <a:ext cx="7772400" cy="969963"/>
          </a:xfrm>
        </p:spPr>
        <p:txBody>
          <a:bodyPr/>
          <a:lstStyle/>
          <a:p>
            <a:r>
              <a:rPr lang="en-US" altLang="en-US" sz="4000" smtClean="0"/>
              <a:t>DNS: caching, updating records</a:t>
            </a:r>
          </a:p>
        </p:txBody>
      </p:sp>
      <p:sp>
        <p:nvSpPr>
          <p:cNvPr id="962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438275"/>
            <a:ext cx="7926388" cy="4733925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/>
              <a:t>once (any) name server learns mapping, it </a:t>
            </a:r>
            <a:r>
              <a:rPr lang="en-US" altLang="en-US" i="1" dirty="0" smtClean="0">
                <a:solidFill>
                  <a:srgbClr val="000099"/>
                </a:solidFill>
              </a:rPr>
              <a:t>caches</a:t>
            </a:r>
            <a:r>
              <a:rPr lang="en-US" altLang="en-US" dirty="0" smtClean="0"/>
              <a:t> mapping</a:t>
            </a:r>
          </a:p>
          <a:p>
            <a:pPr lvl="1"/>
            <a:r>
              <a:rPr lang="en-US" altLang="en-US" dirty="0" smtClean="0"/>
              <a:t>cache entries timeout (disappear) after some time (TTL)</a:t>
            </a:r>
          </a:p>
          <a:p>
            <a:pPr lvl="1"/>
            <a:r>
              <a:rPr lang="en-US" altLang="en-US" dirty="0" smtClean="0"/>
              <a:t>TLD servers typically cached in local name servers</a:t>
            </a:r>
          </a:p>
          <a:p>
            <a:pPr lvl="2"/>
            <a:r>
              <a:rPr lang="en-US" altLang="en-US" dirty="0" smtClean="0">
                <a:latin typeface="Gill Sans MT" pitchFamily="34" charset="0"/>
              </a:rPr>
              <a:t>thus root name servers not often visited</a:t>
            </a:r>
            <a:endParaRPr lang="en-US" altLang="en-US" dirty="0" smtClean="0"/>
          </a:p>
          <a:p>
            <a:r>
              <a:rPr lang="en-US" altLang="en-US" dirty="0" smtClean="0"/>
              <a:t>cached entries may be </a:t>
            </a:r>
            <a:r>
              <a:rPr lang="en-US" altLang="en-US" i="1" dirty="0" smtClean="0">
                <a:solidFill>
                  <a:srgbClr val="CC0000"/>
                </a:solidFill>
              </a:rPr>
              <a:t>out-of-date</a:t>
            </a:r>
            <a:r>
              <a:rPr lang="en-US" altLang="en-US" dirty="0" smtClean="0"/>
              <a:t> (best effort name-to-address translation!)</a:t>
            </a:r>
          </a:p>
          <a:p>
            <a:pPr lvl="1"/>
            <a:r>
              <a:rPr lang="en-US" altLang="en-US" dirty="0" smtClean="0"/>
              <a:t>if name host changes IP address, may not be known Internet-wide until all TTLs expire</a:t>
            </a:r>
          </a:p>
          <a:p>
            <a:r>
              <a:rPr lang="en-US" altLang="en-US" dirty="0" smtClean="0"/>
              <a:t>update/notify mechanisms proposed IETF standard</a:t>
            </a:r>
          </a:p>
          <a:p>
            <a:pPr lvl="1"/>
            <a:r>
              <a:rPr lang="en-US" altLang="en-US" dirty="0" smtClean="0"/>
              <a:t>RFC 2136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MS PGothic" pitchFamily="34" charset="-128"/>
              </a:rPr>
              <a:t>Application Layer</a:t>
            </a:r>
          </a:p>
        </p:txBody>
      </p:sp>
      <p:sp>
        <p:nvSpPr>
          <p:cNvPr id="9728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2-</a:t>
            </a:r>
            <a:fld id="{074E6DC7-40B1-4308-B2D4-0355C7F4251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97284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201613"/>
            <a:ext cx="7772400" cy="892175"/>
          </a:xfrm>
        </p:spPr>
        <p:txBody>
          <a:bodyPr/>
          <a:lstStyle/>
          <a:p>
            <a:r>
              <a:rPr lang="en-US" altLang="en-US" sz="4000" smtClean="0"/>
              <a:t>DNS records</a:t>
            </a:r>
            <a:endParaRPr lang="en-US" altLang="en-US" smtClean="0"/>
          </a:p>
        </p:txBody>
      </p:sp>
      <p:sp>
        <p:nvSpPr>
          <p:cNvPr id="9728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1343025"/>
            <a:ext cx="7820025" cy="51435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</a:rPr>
              <a:t>DNS:</a:t>
            </a:r>
            <a:r>
              <a:rPr lang="en-US" altLang="en-US" sz="2400" smtClean="0"/>
              <a:t> distributed db storing resource records </a:t>
            </a:r>
            <a:r>
              <a:rPr lang="en-US" altLang="en-US" smtClean="0">
                <a:solidFill>
                  <a:srgbClr val="CC0000"/>
                </a:solidFill>
              </a:rPr>
              <a:t>(RR)</a:t>
            </a:r>
          </a:p>
        </p:txBody>
      </p:sp>
      <p:sp>
        <p:nvSpPr>
          <p:cNvPr id="9728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3897313"/>
            <a:ext cx="3514725" cy="19050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en-US" u="sng" dirty="0" smtClean="0">
                <a:solidFill>
                  <a:srgbClr val="CC0000"/>
                </a:solidFill>
              </a:rPr>
              <a:t>type=NS</a:t>
            </a:r>
          </a:p>
          <a:p>
            <a:pPr lvl="1"/>
            <a:r>
              <a:rPr lang="en-US" altLang="en-US" sz="2000" b="1" dirty="0" smtClean="0">
                <a:latin typeface="Courier New" pitchFamily="49" charset="0"/>
              </a:rPr>
              <a:t>name</a:t>
            </a:r>
            <a:r>
              <a:rPr lang="en-US" altLang="en-US" sz="2000" dirty="0" smtClean="0"/>
              <a:t> is domain (e.g., foo.com)</a:t>
            </a:r>
          </a:p>
          <a:p>
            <a:pPr lvl="1"/>
            <a:r>
              <a:rPr lang="en-US" altLang="en-US" sz="2000" b="1" dirty="0" smtClean="0">
                <a:latin typeface="Courier New" pitchFamily="49" charset="0"/>
              </a:rPr>
              <a:t>value</a:t>
            </a:r>
            <a:r>
              <a:rPr lang="en-US" altLang="en-US" sz="2000" dirty="0" smtClean="0"/>
              <a:t> is hostname of authoritative name server for this domain</a:t>
            </a:r>
          </a:p>
          <a:p>
            <a:endParaRPr lang="en-US" altLang="en-US" sz="2400" dirty="0" smtClean="0"/>
          </a:p>
        </p:txBody>
      </p:sp>
      <p:sp>
        <p:nvSpPr>
          <p:cNvPr id="97287" name="Text Box 6"/>
          <p:cNvSpPr txBox="1">
            <a:spLocks noChangeArrowheads="1"/>
          </p:cNvSpPr>
          <p:nvPr/>
        </p:nvSpPr>
        <p:spPr bwMode="auto">
          <a:xfrm>
            <a:off x="1795463" y="1908175"/>
            <a:ext cx="5364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altLang="en-US" sz="2400" dirty="0"/>
              <a:t>RR format:</a:t>
            </a:r>
            <a:r>
              <a:rPr lang="en-US" altLang="en-US" sz="2400" dirty="0">
                <a:latin typeface="Comic Sans MS" pitchFamily="66" charset="0"/>
              </a:rPr>
              <a:t> </a:t>
            </a:r>
            <a:r>
              <a:rPr lang="en-US" altLang="en-US" sz="1800" b="1" dirty="0">
                <a:latin typeface="Courier New" pitchFamily="49" charset="0"/>
              </a:rPr>
              <a:t>(name, value, type, </a:t>
            </a:r>
            <a:r>
              <a:rPr lang="en-US" altLang="en-US" sz="1800" b="1" dirty="0" err="1">
                <a:latin typeface="Courier New" pitchFamily="49" charset="0"/>
              </a:rPr>
              <a:t>ttl</a:t>
            </a:r>
            <a:r>
              <a:rPr lang="en-US" altLang="en-US" sz="1800" b="1" dirty="0">
                <a:latin typeface="Courier New" pitchFamily="49" charset="0"/>
              </a:rPr>
              <a:t>)</a:t>
            </a: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97288" name="Rectangle 7"/>
          <p:cNvSpPr>
            <a:spLocks noChangeArrowheads="1"/>
          </p:cNvSpPr>
          <p:nvPr/>
        </p:nvSpPr>
        <p:spPr bwMode="auto">
          <a:xfrm>
            <a:off x="1876425" y="1895475"/>
            <a:ext cx="5267325" cy="5715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en-US" sz="240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97289" name="Rectangle 8"/>
          <p:cNvSpPr>
            <a:spLocks noChangeArrowheads="1"/>
          </p:cNvSpPr>
          <p:nvPr/>
        </p:nvSpPr>
        <p:spPr bwMode="auto">
          <a:xfrm>
            <a:off x="523875" y="2657475"/>
            <a:ext cx="38100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 sz="2800" u="sng" dirty="0">
                <a:solidFill>
                  <a:srgbClr val="CC0000"/>
                </a:solidFill>
                <a:latin typeface="Gill Sans MT" pitchFamily="34" charset="0"/>
              </a:rPr>
              <a:t>type=A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b="1" dirty="0">
                <a:latin typeface="Courier New" pitchFamily="49" charset="0"/>
              </a:rPr>
              <a:t>name</a:t>
            </a:r>
            <a:r>
              <a:rPr lang="en-US" altLang="en-US" dirty="0">
                <a:latin typeface="Comic Sans MS" pitchFamily="66" charset="0"/>
              </a:rPr>
              <a:t> </a:t>
            </a:r>
            <a:r>
              <a:rPr lang="en-US" altLang="en-US" dirty="0">
                <a:latin typeface="Gill Sans MT" pitchFamily="34" charset="0"/>
              </a:rPr>
              <a:t>is hostname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b="1" dirty="0">
                <a:latin typeface="Courier New" pitchFamily="49" charset="0"/>
              </a:rPr>
              <a:t>value</a:t>
            </a:r>
            <a:r>
              <a:rPr lang="en-US" altLang="en-US" dirty="0">
                <a:latin typeface="Comic Sans MS" pitchFamily="66" charset="0"/>
              </a:rPr>
              <a:t> </a:t>
            </a:r>
            <a:r>
              <a:rPr lang="en-US" altLang="en-US" dirty="0">
                <a:latin typeface="Gill Sans MT" pitchFamily="34" charset="0"/>
              </a:rPr>
              <a:t>is IP address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altLang="en-US" sz="2400" dirty="0">
              <a:latin typeface="Gill Sans MT" pitchFamily="34" charset="0"/>
            </a:endParaRPr>
          </a:p>
        </p:txBody>
      </p:sp>
      <p:sp>
        <p:nvSpPr>
          <p:cNvPr id="97290" name="Rectangle 9"/>
          <p:cNvSpPr>
            <a:spLocks noChangeArrowheads="1"/>
          </p:cNvSpPr>
          <p:nvPr/>
        </p:nvSpPr>
        <p:spPr bwMode="auto">
          <a:xfrm>
            <a:off x="4229100" y="2697163"/>
            <a:ext cx="45148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en-US" sz="2800" u="sng" dirty="0">
                <a:solidFill>
                  <a:srgbClr val="CC0000"/>
                </a:solidFill>
                <a:latin typeface="Gill Sans MT" pitchFamily="34" charset="0"/>
              </a:rPr>
              <a:t>type=CNAME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b="1" dirty="0">
                <a:latin typeface="Courier New" pitchFamily="49" charset="0"/>
              </a:rPr>
              <a:t>name</a:t>
            </a:r>
            <a:r>
              <a:rPr lang="en-US" altLang="en-US" dirty="0">
                <a:latin typeface="Comic Sans MS" pitchFamily="66" charset="0"/>
              </a:rPr>
              <a:t> is </a:t>
            </a:r>
            <a:r>
              <a:rPr lang="en-US" altLang="en-US" dirty="0">
                <a:latin typeface="Gill Sans MT" pitchFamily="34" charset="0"/>
              </a:rPr>
              <a:t>alias name for some </a:t>
            </a:r>
            <a:r>
              <a:rPr lang="ja-JP" altLang="en-US">
                <a:latin typeface="Gill Sans MT" pitchFamily="34" charset="0"/>
              </a:rPr>
              <a:t>“</a:t>
            </a:r>
            <a:r>
              <a:rPr lang="en-US" altLang="ja-JP" dirty="0">
                <a:latin typeface="Gill Sans MT" pitchFamily="34" charset="0"/>
              </a:rPr>
              <a:t>canonical</a:t>
            </a:r>
            <a:r>
              <a:rPr lang="ja-JP" altLang="en-US">
                <a:latin typeface="Gill Sans MT" pitchFamily="34" charset="0"/>
              </a:rPr>
              <a:t>”</a:t>
            </a:r>
            <a:r>
              <a:rPr lang="en-US" altLang="ja-JP" dirty="0">
                <a:latin typeface="Gill Sans MT" pitchFamily="34" charset="0"/>
              </a:rPr>
              <a:t> (the real) name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1800" b="1" dirty="0">
                <a:latin typeface="Courier New" pitchFamily="49" charset="0"/>
              </a:rPr>
              <a:t>www.ibm.com</a:t>
            </a:r>
            <a:r>
              <a:rPr lang="en-US" altLang="en-US" sz="1800" dirty="0">
                <a:latin typeface="Courier New" pitchFamily="49" charset="0"/>
              </a:rPr>
              <a:t> </a:t>
            </a:r>
            <a:r>
              <a:rPr lang="en-US" altLang="en-US" dirty="0">
                <a:latin typeface="Gill Sans MT" pitchFamily="34" charset="0"/>
              </a:rPr>
              <a:t>is really</a:t>
            </a:r>
            <a:endParaRPr lang="en-US" altLang="en-US" sz="1800" dirty="0">
              <a:latin typeface="Gill Sans MT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None/>
            </a:pPr>
            <a:r>
              <a:rPr lang="en-US" altLang="en-US" sz="1800" dirty="0">
                <a:latin typeface="Courier New" pitchFamily="49" charset="0"/>
              </a:rPr>
              <a:t>  </a:t>
            </a:r>
            <a:r>
              <a:rPr lang="en-US" altLang="en-US" sz="1800" b="1" dirty="0">
                <a:latin typeface="Courier New" pitchFamily="49" charset="0"/>
              </a:rPr>
              <a:t>servereast.backup2.ibm.com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b="1" dirty="0">
                <a:latin typeface="Courier New" pitchFamily="49" charset="0"/>
              </a:rPr>
              <a:t>value</a:t>
            </a:r>
            <a:r>
              <a:rPr lang="en-US" altLang="en-US" dirty="0">
                <a:latin typeface="Comic Sans MS" pitchFamily="66" charset="0"/>
              </a:rPr>
              <a:t> </a:t>
            </a:r>
            <a:r>
              <a:rPr lang="en-US" altLang="en-US" dirty="0">
                <a:latin typeface="Gill Sans MT" pitchFamily="34" charset="0"/>
              </a:rPr>
              <a:t>is canonical name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altLang="en-US" sz="2400" dirty="0">
              <a:latin typeface="Gill Sans MT" pitchFamily="34" charset="0"/>
            </a:endParaRPr>
          </a:p>
        </p:txBody>
      </p:sp>
      <p:sp>
        <p:nvSpPr>
          <p:cNvPr id="97291" name="Rectangle 10"/>
          <p:cNvSpPr>
            <a:spLocks noChangeArrowheads="1"/>
          </p:cNvSpPr>
          <p:nvPr/>
        </p:nvSpPr>
        <p:spPr bwMode="auto">
          <a:xfrm>
            <a:off x="4252913" y="5022850"/>
            <a:ext cx="4408487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en-US" sz="2800" u="sng" dirty="0">
                <a:solidFill>
                  <a:srgbClr val="CC0000"/>
                </a:solidFill>
                <a:latin typeface="Gill Sans MT" pitchFamily="34" charset="0"/>
              </a:rPr>
              <a:t>type=MX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b="1" dirty="0">
                <a:latin typeface="Courier New" pitchFamily="49" charset="0"/>
              </a:rPr>
              <a:t>value</a:t>
            </a:r>
            <a:r>
              <a:rPr lang="en-US" altLang="en-US" dirty="0">
                <a:latin typeface="Comic Sans MS" pitchFamily="66" charset="0"/>
              </a:rPr>
              <a:t> </a:t>
            </a:r>
            <a:r>
              <a:rPr lang="en-US" altLang="en-US" dirty="0">
                <a:latin typeface="Gill Sans MT" pitchFamily="34" charset="0"/>
              </a:rPr>
              <a:t>is name of </a:t>
            </a:r>
            <a:r>
              <a:rPr lang="en-US" altLang="en-US" dirty="0" err="1">
                <a:latin typeface="Gill Sans MT" pitchFamily="34" charset="0"/>
              </a:rPr>
              <a:t>mailserver</a:t>
            </a:r>
            <a:r>
              <a:rPr lang="en-US" altLang="en-US" dirty="0">
                <a:latin typeface="Gill Sans MT" pitchFamily="34" charset="0"/>
              </a:rPr>
              <a:t> associated with</a:t>
            </a:r>
            <a:r>
              <a:rPr lang="en-US" altLang="en-US" dirty="0">
                <a:latin typeface="Comic Sans MS" pitchFamily="66" charset="0"/>
              </a:rPr>
              <a:t> </a:t>
            </a:r>
            <a:r>
              <a:rPr lang="en-US" altLang="en-US" b="1" dirty="0">
                <a:latin typeface="Courier New" pitchFamily="49" charset="0"/>
              </a:rPr>
              <a:t>name</a:t>
            </a:r>
            <a:endParaRPr lang="en-US" altLang="en-US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altLang="en-US" sz="2400" dirty="0">
              <a:latin typeface="Comic Sans MS" pitchFamily="66" charset="0"/>
            </a:endParaRPr>
          </a:p>
        </p:txBody>
      </p:sp>
      <p:pic>
        <p:nvPicPr>
          <p:cNvPr id="97292" name="Picture 1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088" y="881063"/>
            <a:ext cx="3198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2962" y="1600200"/>
            <a:ext cx="793807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45721"/>
            <a:ext cx="8229600" cy="4255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40182"/>
            <a:ext cx="8229600" cy="444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MS PGothic" pitchFamily="34" charset="-128"/>
              </a:rPr>
              <a:t>Application Layer</a:t>
            </a:r>
          </a:p>
        </p:txBody>
      </p:sp>
      <p:sp>
        <p:nvSpPr>
          <p:cNvPr id="8806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2-</a:t>
            </a:r>
            <a:fld id="{3057F6F3-E102-40D5-92B7-3E58F80F1313}" type="slidenum">
              <a:rPr lang="en-US" altLang="en-US"/>
              <a:pPr/>
              <a:t>2</a:t>
            </a:fld>
            <a:endParaRPr lang="en-US" altLang="en-US"/>
          </a:p>
        </p:txBody>
      </p:sp>
      <p:pic>
        <p:nvPicPr>
          <p:cNvPr id="88068" name="Picture 10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025" y="990600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1625"/>
            <a:ext cx="7772400" cy="914400"/>
          </a:xfrm>
        </p:spPr>
        <p:txBody>
          <a:bodyPr/>
          <a:lstStyle/>
          <a:p>
            <a:r>
              <a:rPr lang="en-US" altLang="en-US" sz="4000" smtClean="0"/>
              <a:t>DNS: domain name system</a:t>
            </a:r>
            <a:endParaRPr lang="en-US" altLang="en-US" smtClean="0"/>
          </a:p>
        </p:txBody>
      </p:sp>
      <p:sp>
        <p:nvSpPr>
          <p:cNvPr id="8807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511300"/>
            <a:ext cx="3810000" cy="46482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en-US" sz="2400" i="1" smtClean="0">
                <a:solidFill>
                  <a:srgbClr val="000099"/>
                </a:solidFill>
              </a:rPr>
              <a:t>people:</a:t>
            </a:r>
            <a:r>
              <a:rPr lang="en-US" altLang="en-US" sz="2400" smtClean="0"/>
              <a:t> many identifiers:</a:t>
            </a:r>
          </a:p>
          <a:p>
            <a:pPr lvl="1"/>
            <a:r>
              <a:rPr lang="en-US" altLang="en-US" smtClean="0"/>
              <a:t>SSN, name, passport #</a:t>
            </a:r>
          </a:p>
          <a:p>
            <a:pPr>
              <a:buFont typeface="Wingdings" pitchFamily="2" charset="2"/>
              <a:buNone/>
            </a:pPr>
            <a:r>
              <a:rPr lang="en-US" altLang="en-US" sz="2400" i="1" smtClean="0">
                <a:solidFill>
                  <a:srgbClr val="000099"/>
                </a:solidFill>
              </a:rPr>
              <a:t>Internet hosts, routers:</a:t>
            </a:r>
          </a:p>
          <a:p>
            <a:pPr lvl="1"/>
            <a:r>
              <a:rPr lang="en-US" altLang="en-US" smtClean="0"/>
              <a:t>IP address (32 bit) - used for addressing datagrams</a:t>
            </a:r>
          </a:p>
          <a:p>
            <a:pPr lvl="1"/>
            <a:r>
              <a:rPr lang="ja-JP" altLang="en-US" smtClean="0"/>
              <a:t>“</a:t>
            </a:r>
            <a:r>
              <a:rPr lang="en-US" altLang="ja-JP" smtClean="0"/>
              <a:t>name</a:t>
            </a:r>
            <a:r>
              <a:rPr lang="ja-JP" altLang="en-US" smtClean="0"/>
              <a:t>”</a:t>
            </a:r>
            <a:r>
              <a:rPr lang="en-US" altLang="ja-JP" smtClean="0"/>
              <a:t>, e.g., www.yahoo.com - used by humans</a:t>
            </a:r>
          </a:p>
          <a:p>
            <a:pPr>
              <a:buFont typeface="Wingdings" pitchFamily="2" charset="2"/>
              <a:buNone/>
            </a:pPr>
            <a:r>
              <a:rPr lang="en-US" altLang="en-US" sz="2400" i="1" u="sng" smtClean="0">
                <a:solidFill>
                  <a:srgbClr val="CC0000"/>
                </a:solidFill>
              </a:rPr>
              <a:t>Q:</a:t>
            </a:r>
            <a:r>
              <a:rPr lang="en-US" altLang="en-US" sz="2400" smtClean="0"/>
              <a:t> how to map between IP address and name, and vice versa ?</a:t>
            </a:r>
          </a:p>
        </p:txBody>
      </p:sp>
      <p:sp>
        <p:nvSpPr>
          <p:cNvPr id="8807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489075"/>
            <a:ext cx="4283075" cy="500697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</a:rPr>
              <a:t>Domain Name System:</a:t>
            </a:r>
          </a:p>
          <a:p>
            <a:r>
              <a:rPr lang="en-US" altLang="en-US" sz="2400" i="1" smtClean="0">
                <a:solidFill>
                  <a:srgbClr val="000099"/>
                </a:solidFill>
              </a:rPr>
              <a:t>distributed database</a:t>
            </a:r>
            <a:r>
              <a:rPr lang="en-US" altLang="en-US" sz="2400" smtClean="0"/>
              <a:t> implemented in hierarchy of many </a:t>
            </a:r>
            <a:r>
              <a:rPr lang="en-US" altLang="en-US" sz="2400" i="1" smtClean="0">
                <a:solidFill>
                  <a:srgbClr val="000099"/>
                </a:solidFill>
              </a:rPr>
              <a:t>name servers</a:t>
            </a:r>
            <a:endParaRPr lang="en-US" altLang="en-US" sz="2400" smtClean="0">
              <a:solidFill>
                <a:srgbClr val="000099"/>
              </a:solidFill>
            </a:endParaRPr>
          </a:p>
          <a:p>
            <a:r>
              <a:rPr lang="en-US" altLang="en-US" sz="2400" i="1" smtClean="0">
                <a:solidFill>
                  <a:srgbClr val="000099"/>
                </a:solidFill>
              </a:rPr>
              <a:t>application-layer protocol:</a:t>
            </a:r>
            <a:r>
              <a:rPr lang="en-US" altLang="en-US" sz="2400" smtClean="0"/>
              <a:t> hosts, name servers communicate to </a:t>
            </a:r>
            <a:r>
              <a:rPr lang="en-US" altLang="en-US" sz="2400" i="1" smtClean="0">
                <a:solidFill>
                  <a:srgbClr val="000099"/>
                </a:solidFill>
              </a:rPr>
              <a:t>resolve</a:t>
            </a:r>
            <a:r>
              <a:rPr lang="en-US" altLang="en-US" sz="2400" smtClean="0">
                <a:solidFill>
                  <a:srgbClr val="FF0000"/>
                </a:solidFill>
              </a:rPr>
              <a:t> </a:t>
            </a:r>
            <a:r>
              <a:rPr lang="en-US" altLang="en-US" sz="2400" smtClean="0"/>
              <a:t>names (address/name translation)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note: core Internet function, implemented as application-layer protocol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complexity at network</a:t>
            </a:r>
            <a:r>
              <a:rPr lang="ja-JP" altLang="en-US" sz="2200" smtClean="0"/>
              <a:t>’</a:t>
            </a:r>
            <a:r>
              <a:rPr lang="en-US" altLang="ja-JP" sz="2200" smtClean="0"/>
              <a:t>s </a:t>
            </a:r>
            <a:r>
              <a:rPr lang="ja-JP" altLang="en-US" sz="2200" smtClean="0"/>
              <a:t>“</a:t>
            </a:r>
            <a:r>
              <a:rPr lang="en-US" altLang="ja-JP" sz="2200" smtClean="0"/>
              <a:t>edge</a:t>
            </a:r>
            <a:r>
              <a:rPr lang="ja-JP" altLang="en-US" sz="2200" smtClean="0"/>
              <a:t>”</a:t>
            </a:r>
            <a:endParaRPr lang="en-US" altLang="en-US" sz="2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45128"/>
            <a:ext cx="8229600" cy="4436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MS PGothic" pitchFamily="34" charset="-128"/>
              </a:rPr>
              <a:t>Application Layer</a:t>
            </a:r>
          </a:p>
        </p:txBody>
      </p:sp>
      <p:sp>
        <p:nvSpPr>
          <p:cNvPr id="9421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2-</a:t>
            </a:r>
            <a:fld id="{ED931231-EB15-4E70-875F-F1BA62AC7816}" type="slidenum">
              <a:rPr lang="en-US" altLang="en-US"/>
              <a:pPr/>
              <a:t>21</a:t>
            </a:fld>
            <a:endParaRPr lang="en-US" altLang="en-US"/>
          </a:p>
        </p:txBody>
      </p:sp>
      <p:pic>
        <p:nvPicPr>
          <p:cNvPr id="94212" name="Picture 73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125" y="1287463"/>
            <a:ext cx="41132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4206875" y="4881563"/>
            <a:ext cx="174625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/>
              <a:t>requesting host</a:t>
            </a:r>
            <a:endParaRPr lang="en-US" altLang="en-US" sz="2400"/>
          </a:p>
          <a:p>
            <a:pPr algn="ctr"/>
            <a:r>
              <a:rPr lang="en-US" altLang="en-US" sz="1600" i="1">
                <a:solidFill>
                  <a:srgbClr val="000099"/>
                </a:solidFill>
              </a:rPr>
              <a:t>cis.poly.edu</a:t>
            </a:r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6683375" y="5775325"/>
            <a:ext cx="18780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i="1"/>
              <a:t>gaia.cs.umass.edu</a:t>
            </a:r>
          </a:p>
        </p:txBody>
      </p:sp>
      <p:sp>
        <p:nvSpPr>
          <p:cNvPr id="94215" name="Text Box 17"/>
          <p:cNvSpPr txBox="1">
            <a:spLocks noChangeArrowheads="1"/>
          </p:cNvSpPr>
          <p:nvPr/>
        </p:nvSpPr>
        <p:spPr bwMode="auto">
          <a:xfrm>
            <a:off x="5791200" y="481013"/>
            <a:ext cx="20113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800"/>
              <a:t>root DNS server</a:t>
            </a:r>
            <a:endParaRPr lang="en-US" altLang="en-US" sz="1600"/>
          </a:p>
        </p:txBody>
      </p:sp>
      <p:sp>
        <p:nvSpPr>
          <p:cNvPr id="202770" name="Line 18"/>
          <p:cNvSpPr>
            <a:spLocks noChangeShapeType="1"/>
          </p:cNvSpPr>
          <p:nvPr/>
        </p:nvSpPr>
        <p:spPr bwMode="auto">
          <a:xfrm flipH="1" flipV="1">
            <a:off x="5286375" y="2916238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02771" name="Line 19"/>
          <p:cNvSpPr>
            <a:spLocks noChangeShapeType="1"/>
          </p:cNvSpPr>
          <p:nvPr/>
        </p:nvSpPr>
        <p:spPr bwMode="auto">
          <a:xfrm flipV="1">
            <a:off x="5400675" y="1220788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02772" name="Line 20"/>
          <p:cNvSpPr>
            <a:spLocks noChangeShapeType="1"/>
          </p:cNvSpPr>
          <p:nvPr/>
        </p:nvSpPr>
        <p:spPr bwMode="auto">
          <a:xfrm flipV="1">
            <a:off x="5686425" y="2382838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02773" name="Line 21"/>
          <p:cNvSpPr>
            <a:spLocks noChangeShapeType="1"/>
          </p:cNvSpPr>
          <p:nvPr/>
        </p:nvSpPr>
        <p:spPr bwMode="auto">
          <a:xfrm flipH="1" flipV="1">
            <a:off x="5686425" y="2554288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02774" name="Line 22"/>
          <p:cNvSpPr>
            <a:spLocks noChangeShapeType="1"/>
          </p:cNvSpPr>
          <p:nvPr/>
        </p:nvSpPr>
        <p:spPr bwMode="auto">
          <a:xfrm flipH="1">
            <a:off x="5610225" y="1449388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02775" name="Line 23"/>
          <p:cNvSpPr>
            <a:spLocks noChangeShapeType="1"/>
          </p:cNvSpPr>
          <p:nvPr/>
        </p:nvSpPr>
        <p:spPr bwMode="auto">
          <a:xfrm>
            <a:off x="5476875" y="2933700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4179888" y="3062288"/>
            <a:ext cx="1898650" cy="611187"/>
            <a:chOff x="2831" y="2132"/>
            <a:chExt cx="1196" cy="385"/>
          </a:xfrm>
        </p:grpSpPr>
        <p:sp>
          <p:nvSpPr>
            <p:cNvPr id="94376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 sz="2400"/>
            </a:p>
          </p:txBody>
        </p:sp>
        <p:sp>
          <p:nvSpPr>
            <p:cNvPr id="94377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800"/>
                <a:t>local DNS server</a:t>
              </a:r>
              <a:endParaRPr lang="en-US" altLang="en-US" sz="2400"/>
            </a:p>
            <a:p>
              <a:pPr algn="ctr"/>
              <a:r>
                <a:rPr lang="en-US" altLang="en-US" sz="1600" i="1">
                  <a:solidFill>
                    <a:srgbClr val="000099"/>
                  </a:solidFill>
                </a:rPr>
                <a:t>dns.poly.edu</a:t>
              </a:r>
            </a:p>
          </p:txBody>
        </p:sp>
      </p:grp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4997450" y="37719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1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202780" name="Text Box 28"/>
          <p:cNvSpPr txBox="1">
            <a:spLocks noChangeArrowheads="1"/>
          </p:cNvSpPr>
          <p:nvPr/>
        </p:nvSpPr>
        <p:spPr bwMode="auto">
          <a:xfrm>
            <a:off x="5540375" y="14382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2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202781" name="Text Box 29"/>
          <p:cNvSpPr txBox="1">
            <a:spLocks noChangeArrowheads="1"/>
          </p:cNvSpPr>
          <p:nvPr/>
        </p:nvSpPr>
        <p:spPr bwMode="auto">
          <a:xfrm>
            <a:off x="5978525" y="1676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3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202782" name="Text Box 30"/>
          <p:cNvSpPr txBox="1">
            <a:spLocks noChangeArrowheads="1"/>
          </p:cNvSpPr>
          <p:nvPr/>
        </p:nvSpPr>
        <p:spPr bwMode="auto">
          <a:xfrm>
            <a:off x="6292850" y="20859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4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202783" name="Text Box 31"/>
          <p:cNvSpPr txBox="1">
            <a:spLocks noChangeArrowheads="1"/>
          </p:cNvSpPr>
          <p:nvPr/>
        </p:nvSpPr>
        <p:spPr bwMode="auto">
          <a:xfrm>
            <a:off x="6323013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5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6919913" y="36131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6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94229" name="Text Box 60"/>
          <p:cNvSpPr txBox="1">
            <a:spLocks noChangeArrowheads="1"/>
          </p:cNvSpPr>
          <p:nvPr/>
        </p:nvSpPr>
        <p:spPr bwMode="auto">
          <a:xfrm>
            <a:off x="6353175" y="4429125"/>
            <a:ext cx="2397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/>
              <a:t>authoritative DNS server</a:t>
            </a:r>
            <a:endParaRPr lang="en-US" altLang="en-US" sz="2400"/>
          </a:p>
          <a:p>
            <a:pPr algn="ctr"/>
            <a:r>
              <a:rPr lang="en-US" altLang="en-US" sz="1600" b="1"/>
              <a:t>dns.cs.umass.edu</a:t>
            </a:r>
            <a:endParaRPr lang="en-US" altLang="en-US" sz="1600"/>
          </a:p>
        </p:txBody>
      </p:sp>
      <p:sp>
        <p:nvSpPr>
          <p:cNvPr id="202813" name="Text Box 61"/>
          <p:cNvSpPr txBox="1">
            <a:spLocks noChangeArrowheads="1"/>
          </p:cNvSpPr>
          <p:nvPr/>
        </p:nvSpPr>
        <p:spPr bwMode="auto">
          <a:xfrm>
            <a:off x="6292850" y="36433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7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202814" name="Text Box 62"/>
          <p:cNvSpPr txBox="1">
            <a:spLocks noChangeArrowheads="1"/>
          </p:cNvSpPr>
          <p:nvPr/>
        </p:nvSpPr>
        <p:spPr bwMode="auto">
          <a:xfrm>
            <a:off x="5549900" y="37909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8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202815" name="Line 63"/>
          <p:cNvSpPr>
            <a:spLocks noChangeShapeType="1"/>
          </p:cNvSpPr>
          <p:nvPr/>
        </p:nvSpPr>
        <p:spPr bwMode="auto">
          <a:xfrm>
            <a:off x="5619750" y="2714625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02816" name="Line 64"/>
          <p:cNvSpPr>
            <a:spLocks noChangeShapeType="1"/>
          </p:cNvSpPr>
          <p:nvPr/>
        </p:nvSpPr>
        <p:spPr bwMode="auto">
          <a:xfrm flipH="1" flipV="1">
            <a:off x="5580063" y="2840038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4234" name="Text Box 65"/>
          <p:cNvSpPr txBox="1">
            <a:spLocks noChangeArrowheads="1"/>
          </p:cNvSpPr>
          <p:nvPr/>
        </p:nvSpPr>
        <p:spPr bwMode="auto">
          <a:xfrm>
            <a:off x="6551613" y="1852613"/>
            <a:ext cx="20113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800"/>
              <a:t>TLD DNS server</a:t>
            </a:r>
            <a:endParaRPr lang="en-US" altLang="en-US" sz="1600"/>
          </a:p>
        </p:txBody>
      </p:sp>
      <p:sp>
        <p:nvSpPr>
          <p:cNvPr id="94235" name="Rectangle 66"/>
          <p:cNvSpPr>
            <a:spLocks noGrp="1" noChangeArrowheads="1"/>
          </p:cNvSpPr>
          <p:nvPr>
            <p:ph type="title"/>
          </p:nvPr>
        </p:nvSpPr>
        <p:spPr>
          <a:xfrm>
            <a:off x="533400" y="217488"/>
            <a:ext cx="4910138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smtClean="0"/>
              <a:t>DNS name </a:t>
            </a:r>
            <a:br>
              <a:rPr lang="en-US" altLang="en-US" sz="4000" smtClean="0"/>
            </a:br>
            <a:r>
              <a:rPr lang="en-US" altLang="en-US" sz="4000" smtClean="0"/>
              <a:t>resolution example</a:t>
            </a:r>
          </a:p>
        </p:txBody>
      </p:sp>
      <p:sp>
        <p:nvSpPr>
          <p:cNvPr id="94236" name="Rectangle 67"/>
          <p:cNvSpPr>
            <a:spLocks noGrp="1" noChangeArrowheads="1"/>
          </p:cNvSpPr>
          <p:nvPr>
            <p:ph type="body" sz="half" idx="1"/>
          </p:nvPr>
        </p:nvSpPr>
        <p:spPr>
          <a:xfrm>
            <a:off x="431800" y="1725613"/>
            <a:ext cx="3565525" cy="4648200"/>
          </a:xfrm>
        </p:spPr>
        <p:txBody>
          <a:bodyPr/>
          <a:lstStyle/>
          <a:p>
            <a:r>
              <a:rPr lang="en-US" altLang="en-US" sz="2400" dirty="0" smtClean="0"/>
              <a:t>host at cis.poly.edu wants IP address for gaia.cs.umass.edu</a:t>
            </a:r>
          </a:p>
        </p:txBody>
      </p:sp>
      <p:sp>
        <p:nvSpPr>
          <p:cNvPr id="94237" name="Rectangle 69"/>
          <p:cNvSpPr>
            <a:spLocks noChangeArrowheads="1"/>
          </p:cNvSpPr>
          <p:nvPr/>
        </p:nvSpPr>
        <p:spPr bwMode="auto">
          <a:xfrm>
            <a:off x="582613" y="3094038"/>
            <a:ext cx="3478212" cy="261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iterated query: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en-US" sz="2400">
                <a:latin typeface="Gill Sans MT" pitchFamily="34" charset="0"/>
              </a:rPr>
              <a:t>contacted server replies with name of server to contact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ja-JP" altLang="en-US" sz="2400">
                <a:latin typeface="Gill Sans MT" pitchFamily="34" charset="0"/>
              </a:rPr>
              <a:t>“</a:t>
            </a:r>
            <a:r>
              <a:rPr lang="en-US" altLang="ja-JP" sz="2400">
                <a:latin typeface="Gill Sans MT" pitchFamily="34" charset="0"/>
              </a:rPr>
              <a:t>I don</a:t>
            </a:r>
            <a:r>
              <a:rPr lang="ja-JP" altLang="en-US" sz="2400">
                <a:latin typeface="Gill Sans MT" pitchFamily="34" charset="0"/>
              </a:rPr>
              <a:t>’</a:t>
            </a:r>
            <a:r>
              <a:rPr lang="en-US" altLang="ja-JP" sz="2400">
                <a:latin typeface="Gill Sans MT" pitchFamily="34" charset="0"/>
              </a:rPr>
              <a:t>t know this name, but ask this server</a:t>
            </a:r>
            <a:r>
              <a:rPr lang="ja-JP" altLang="en-US" sz="2400">
                <a:latin typeface="Gill Sans MT" pitchFamily="34" charset="0"/>
              </a:rPr>
              <a:t>”</a:t>
            </a:r>
            <a:endParaRPr lang="en-US" altLang="en-US" sz="2400">
              <a:latin typeface="Gill Sans MT" pitchFamily="34" charset="0"/>
            </a:endParaRPr>
          </a:p>
        </p:txBody>
      </p:sp>
      <p:grpSp>
        <p:nvGrpSpPr>
          <p:cNvPr id="3" name="Group 86"/>
          <p:cNvGrpSpPr>
            <a:grpSpLocks/>
          </p:cNvGrpSpPr>
          <p:nvPr/>
        </p:nvGrpSpPr>
        <p:grpSpPr bwMode="auto">
          <a:xfrm flipH="1">
            <a:off x="7226300" y="5091113"/>
            <a:ext cx="925513" cy="795337"/>
            <a:chOff x="-44" y="1473"/>
            <a:chExt cx="981" cy="1105"/>
          </a:xfrm>
        </p:grpSpPr>
        <p:pic>
          <p:nvPicPr>
            <p:cNvPr id="94374" name="Picture 87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375" name="Freeform 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4" name="Group 89"/>
          <p:cNvGrpSpPr>
            <a:grpSpLocks/>
          </p:cNvGrpSpPr>
          <p:nvPr/>
        </p:nvGrpSpPr>
        <p:grpSpPr bwMode="auto">
          <a:xfrm>
            <a:off x="4765675" y="4244975"/>
            <a:ext cx="925513" cy="795338"/>
            <a:chOff x="-44" y="1473"/>
            <a:chExt cx="981" cy="1105"/>
          </a:xfrm>
        </p:grpSpPr>
        <p:pic>
          <p:nvPicPr>
            <p:cNvPr id="94372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373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5" name="Group 125"/>
          <p:cNvGrpSpPr>
            <a:grpSpLocks/>
          </p:cNvGrpSpPr>
          <p:nvPr/>
        </p:nvGrpSpPr>
        <p:grpSpPr bwMode="auto">
          <a:xfrm>
            <a:off x="7226300" y="3743325"/>
            <a:ext cx="390525" cy="641350"/>
            <a:chOff x="4140" y="429"/>
            <a:chExt cx="1425" cy="2396"/>
          </a:xfrm>
        </p:grpSpPr>
        <p:sp>
          <p:nvSpPr>
            <p:cNvPr id="94340" name="Freeform 12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0 w 354"/>
                <a:gd name="T3" fmla="*/ 19 h 2742"/>
                <a:gd name="T4" fmla="*/ 10 w 354"/>
                <a:gd name="T5" fmla="*/ 143 h 2742"/>
                <a:gd name="T6" fmla="*/ 0 w 354"/>
                <a:gd name="T7" fmla="*/ 14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41" name="Rectangle 12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42" name="Freeform 12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6 w 211"/>
                <a:gd name="T3" fmla="*/ 13 h 2537"/>
                <a:gd name="T4" fmla="*/ 2 w 211"/>
                <a:gd name="T5" fmla="*/ 13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43" name="Freeform 12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8 h 226"/>
                <a:gd name="T4" fmla="*/ 9 w 328"/>
                <a:gd name="T5" fmla="*/ 13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44" name="Rectangle 13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6" name="Group 13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370" name="AutoShape 13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71" name="AutoShape 133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346" name="Rectangle 13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7" name="Group 13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4368" name="AutoShape 13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69" name="AutoShape 13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348" name="Rectangle 13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49" name="Rectangle 13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8" name="Group 14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4366" name="AutoShape 14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67" name="AutoShape 1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351" name="Freeform 14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7 h 226"/>
                <a:gd name="T4" fmla="*/ 9 w 328"/>
                <a:gd name="T5" fmla="*/ 12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9" name="Group 14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4364" name="AutoShape 14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65" name="AutoShape 146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353" name="Rectangle 14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54" name="Freeform 14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 w 296"/>
                <a:gd name="T3" fmla="*/ 7 h 256"/>
                <a:gd name="T4" fmla="*/ 9 w 296"/>
                <a:gd name="T5" fmla="*/ 13 h 256"/>
                <a:gd name="T6" fmla="*/ 0 w 296"/>
                <a:gd name="T7" fmla="*/ 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55" name="Freeform 14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9 w 304"/>
                <a:gd name="T3" fmla="*/ 9 h 288"/>
                <a:gd name="T4" fmla="*/ 8 w 304"/>
                <a:gd name="T5" fmla="*/ 16 h 288"/>
                <a:gd name="T6" fmla="*/ 2 w 304"/>
                <a:gd name="T7" fmla="*/ 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56" name="Oval 15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57" name="Freeform 15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7 h 240"/>
                <a:gd name="T2" fmla="*/ 2 w 306"/>
                <a:gd name="T3" fmla="*/ 13 h 240"/>
                <a:gd name="T4" fmla="*/ 9 w 306"/>
                <a:gd name="T5" fmla="*/ 7 h 240"/>
                <a:gd name="T6" fmla="*/ 9 w 306"/>
                <a:gd name="T7" fmla="*/ 0 h 240"/>
                <a:gd name="T8" fmla="*/ 0 w 306"/>
                <a:gd name="T9" fmla="*/ 7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58" name="AutoShape 15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59" name="AutoShape 15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60" name="Oval 15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61" name="Oval 15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altLang="en-US" sz="180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94362" name="Oval 15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63" name="Rectangle 15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</p:grpSp>
      <p:grpSp>
        <p:nvGrpSpPr>
          <p:cNvPr id="10" name="Group 158"/>
          <p:cNvGrpSpPr>
            <a:grpSpLocks/>
          </p:cNvGrpSpPr>
          <p:nvPr/>
        </p:nvGrpSpPr>
        <p:grpSpPr bwMode="auto">
          <a:xfrm>
            <a:off x="5222875" y="2230438"/>
            <a:ext cx="390525" cy="641350"/>
            <a:chOff x="4140" y="429"/>
            <a:chExt cx="1425" cy="2396"/>
          </a:xfrm>
        </p:grpSpPr>
        <p:sp>
          <p:nvSpPr>
            <p:cNvPr id="94308" name="Freeform 15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0 w 354"/>
                <a:gd name="T3" fmla="*/ 19 h 2742"/>
                <a:gd name="T4" fmla="*/ 10 w 354"/>
                <a:gd name="T5" fmla="*/ 143 h 2742"/>
                <a:gd name="T6" fmla="*/ 0 w 354"/>
                <a:gd name="T7" fmla="*/ 14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09" name="Rectangle 160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10" name="Freeform 16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6 w 211"/>
                <a:gd name="T3" fmla="*/ 13 h 2537"/>
                <a:gd name="T4" fmla="*/ 2 w 211"/>
                <a:gd name="T5" fmla="*/ 13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11" name="Freeform 16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8 h 226"/>
                <a:gd name="T4" fmla="*/ 9 w 328"/>
                <a:gd name="T5" fmla="*/ 13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12" name="Rectangle 163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1" name="Group 16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338" name="AutoShape 16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39" name="AutoShape 166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314" name="Rectangle 167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2" name="Group 16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4336" name="AutoShape 169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37" name="AutoShape 170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316" name="Rectangle 171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17" name="Rectangle 172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3" name="Group 17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4334" name="AutoShape 174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35" name="AutoShape 175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319" name="Freeform 17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7 h 226"/>
                <a:gd name="T4" fmla="*/ 9 w 328"/>
                <a:gd name="T5" fmla="*/ 12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14" name="Group 17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4332" name="AutoShape 178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33" name="AutoShape 179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321" name="Rectangle 180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22" name="Freeform 18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 w 296"/>
                <a:gd name="T3" fmla="*/ 7 h 256"/>
                <a:gd name="T4" fmla="*/ 9 w 296"/>
                <a:gd name="T5" fmla="*/ 13 h 256"/>
                <a:gd name="T6" fmla="*/ 0 w 296"/>
                <a:gd name="T7" fmla="*/ 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23" name="Freeform 18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9 w 304"/>
                <a:gd name="T3" fmla="*/ 9 h 288"/>
                <a:gd name="T4" fmla="*/ 8 w 304"/>
                <a:gd name="T5" fmla="*/ 16 h 288"/>
                <a:gd name="T6" fmla="*/ 2 w 304"/>
                <a:gd name="T7" fmla="*/ 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24" name="Oval 183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25" name="Freeform 18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7 h 240"/>
                <a:gd name="T2" fmla="*/ 2 w 306"/>
                <a:gd name="T3" fmla="*/ 13 h 240"/>
                <a:gd name="T4" fmla="*/ 9 w 306"/>
                <a:gd name="T5" fmla="*/ 7 h 240"/>
                <a:gd name="T6" fmla="*/ 9 w 306"/>
                <a:gd name="T7" fmla="*/ 0 h 240"/>
                <a:gd name="T8" fmla="*/ 0 w 306"/>
                <a:gd name="T9" fmla="*/ 7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326" name="AutoShape 185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27" name="AutoShape 186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28" name="Oval 187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29" name="Oval 188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altLang="en-US" sz="180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94330" name="Oval 189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331" name="Rectangle 190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</p:grpSp>
      <p:grpSp>
        <p:nvGrpSpPr>
          <p:cNvPr id="15" name="Group 224"/>
          <p:cNvGrpSpPr>
            <a:grpSpLocks/>
          </p:cNvGrpSpPr>
          <p:nvPr/>
        </p:nvGrpSpPr>
        <p:grpSpPr bwMode="auto">
          <a:xfrm>
            <a:off x="6376988" y="968375"/>
            <a:ext cx="390525" cy="641350"/>
            <a:chOff x="4140" y="429"/>
            <a:chExt cx="1425" cy="2396"/>
          </a:xfrm>
        </p:grpSpPr>
        <p:sp>
          <p:nvSpPr>
            <p:cNvPr id="94276" name="Freeform 22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0 w 354"/>
                <a:gd name="T3" fmla="*/ 19 h 2742"/>
                <a:gd name="T4" fmla="*/ 10 w 354"/>
                <a:gd name="T5" fmla="*/ 143 h 2742"/>
                <a:gd name="T6" fmla="*/ 0 w 354"/>
                <a:gd name="T7" fmla="*/ 14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77" name="Rectangle 226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78" name="Freeform 22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6 w 211"/>
                <a:gd name="T3" fmla="*/ 13 h 2537"/>
                <a:gd name="T4" fmla="*/ 2 w 211"/>
                <a:gd name="T5" fmla="*/ 13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79" name="Freeform 22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8 h 226"/>
                <a:gd name="T4" fmla="*/ 9 w 328"/>
                <a:gd name="T5" fmla="*/ 13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80" name="Rectangle 229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6" name="Group 23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306" name="AutoShape 231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07" name="AutoShape 23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282" name="Rectangle 233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7" name="Group 23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4304" name="AutoShape 235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05" name="AutoShape 23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284" name="Rectangle 237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85" name="Rectangle 238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8" name="Group 23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4302" name="AutoShape 24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03" name="AutoShape 241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287" name="Freeform 24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7 h 226"/>
                <a:gd name="T4" fmla="*/ 9 w 328"/>
                <a:gd name="T5" fmla="*/ 12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19" name="Group 24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4300" name="AutoShape 244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301" name="AutoShape 245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289" name="Rectangle 246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90" name="Freeform 24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 w 296"/>
                <a:gd name="T3" fmla="*/ 7 h 256"/>
                <a:gd name="T4" fmla="*/ 9 w 296"/>
                <a:gd name="T5" fmla="*/ 13 h 256"/>
                <a:gd name="T6" fmla="*/ 0 w 296"/>
                <a:gd name="T7" fmla="*/ 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91" name="Freeform 24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9 w 304"/>
                <a:gd name="T3" fmla="*/ 9 h 288"/>
                <a:gd name="T4" fmla="*/ 8 w 304"/>
                <a:gd name="T5" fmla="*/ 16 h 288"/>
                <a:gd name="T6" fmla="*/ 2 w 304"/>
                <a:gd name="T7" fmla="*/ 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92" name="Oval 249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93" name="Freeform 25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7 h 240"/>
                <a:gd name="T2" fmla="*/ 2 w 306"/>
                <a:gd name="T3" fmla="*/ 13 h 240"/>
                <a:gd name="T4" fmla="*/ 9 w 306"/>
                <a:gd name="T5" fmla="*/ 7 h 240"/>
                <a:gd name="T6" fmla="*/ 9 w 306"/>
                <a:gd name="T7" fmla="*/ 0 h 240"/>
                <a:gd name="T8" fmla="*/ 0 w 306"/>
                <a:gd name="T9" fmla="*/ 7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94" name="AutoShape 251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95" name="AutoShape 252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96" name="Oval 253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97" name="Oval 254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altLang="en-US" sz="180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94298" name="Oval 255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99" name="Rectangle 256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</p:grpSp>
      <p:grpSp>
        <p:nvGrpSpPr>
          <p:cNvPr id="20" name="Group 257"/>
          <p:cNvGrpSpPr>
            <a:grpSpLocks/>
          </p:cNvGrpSpPr>
          <p:nvPr/>
        </p:nvGrpSpPr>
        <p:grpSpPr bwMode="auto">
          <a:xfrm>
            <a:off x="7192963" y="2220913"/>
            <a:ext cx="390525" cy="641350"/>
            <a:chOff x="4140" y="429"/>
            <a:chExt cx="1425" cy="2396"/>
          </a:xfrm>
        </p:grpSpPr>
        <p:sp>
          <p:nvSpPr>
            <p:cNvPr id="94244" name="Freeform 2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0 w 354"/>
                <a:gd name="T3" fmla="*/ 19 h 2742"/>
                <a:gd name="T4" fmla="*/ 10 w 354"/>
                <a:gd name="T5" fmla="*/ 143 h 2742"/>
                <a:gd name="T6" fmla="*/ 0 w 354"/>
                <a:gd name="T7" fmla="*/ 14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45" name="Rectangle 259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46" name="Freeform 2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6 w 211"/>
                <a:gd name="T3" fmla="*/ 13 h 2537"/>
                <a:gd name="T4" fmla="*/ 2 w 211"/>
                <a:gd name="T5" fmla="*/ 13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47" name="Freeform 2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8 h 226"/>
                <a:gd name="T4" fmla="*/ 9 w 328"/>
                <a:gd name="T5" fmla="*/ 13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48" name="Rectangle 262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21" name="Group 2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274" name="AutoShape 264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275" name="AutoShape 265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250" name="Rectangle 266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22" name="Group 2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4272" name="AutoShape 268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273" name="AutoShape 269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252" name="Rectangle 270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53" name="Rectangle 271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23" name="Group 2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4270" name="AutoShape 27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271" name="AutoShape 274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255" name="Freeform 2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7 h 226"/>
                <a:gd name="T4" fmla="*/ 9 w 328"/>
                <a:gd name="T5" fmla="*/ 12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24" name="Group 2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4268" name="AutoShape 277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4269" name="AutoShape 278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4257" name="Rectangle 279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58" name="Freeform 2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 w 296"/>
                <a:gd name="T3" fmla="*/ 7 h 256"/>
                <a:gd name="T4" fmla="*/ 9 w 296"/>
                <a:gd name="T5" fmla="*/ 13 h 256"/>
                <a:gd name="T6" fmla="*/ 0 w 296"/>
                <a:gd name="T7" fmla="*/ 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59" name="Freeform 2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9 w 304"/>
                <a:gd name="T3" fmla="*/ 9 h 288"/>
                <a:gd name="T4" fmla="*/ 8 w 304"/>
                <a:gd name="T5" fmla="*/ 16 h 288"/>
                <a:gd name="T6" fmla="*/ 2 w 304"/>
                <a:gd name="T7" fmla="*/ 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60" name="Oval 282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61" name="Freeform 2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7 h 240"/>
                <a:gd name="T2" fmla="*/ 2 w 306"/>
                <a:gd name="T3" fmla="*/ 13 h 240"/>
                <a:gd name="T4" fmla="*/ 9 w 306"/>
                <a:gd name="T5" fmla="*/ 7 h 240"/>
                <a:gd name="T6" fmla="*/ 9 w 306"/>
                <a:gd name="T7" fmla="*/ 0 h 240"/>
                <a:gd name="T8" fmla="*/ 0 w 306"/>
                <a:gd name="T9" fmla="*/ 7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262" name="AutoShape 284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63" name="AutoShape 285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64" name="Oval 286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65" name="Oval 287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altLang="en-US" sz="180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94266" name="Oval 288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4267" name="Rectangle 289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70" grpId="0" animBg="1"/>
      <p:bldP spid="202771" grpId="0" animBg="1"/>
      <p:bldP spid="202772" grpId="0" animBg="1"/>
      <p:bldP spid="202773" grpId="0" animBg="1"/>
      <p:bldP spid="202774" grpId="0" animBg="1"/>
      <p:bldP spid="202775" grpId="0" animBg="1"/>
      <p:bldP spid="202779" grpId="0"/>
      <p:bldP spid="202780" grpId="0"/>
      <p:bldP spid="202781" grpId="0"/>
      <p:bldP spid="202782" grpId="0"/>
      <p:bldP spid="202783" grpId="0"/>
      <p:bldP spid="202784" grpId="0"/>
      <p:bldP spid="202813" grpId="0"/>
      <p:bldP spid="202814" grpId="0"/>
      <p:bldP spid="202815" grpId="0" animBg="1"/>
      <p:bldP spid="2028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MS PGothic" pitchFamily="34" charset="-128"/>
              </a:rPr>
              <a:t>Application Layer</a:t>
            </a:r>
          </a:p>
        </p:txBody>
      </p:sp>
      <p:sp>
        <p:nvSpPr>
          <p:cNvPr id="9523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2-</a:t>
            </a:r>
            <a:fld id="{2F5887BB-6C37-47EF-B415-CD3408A10DD3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95236" name="Text Box 24"/>
          <p:cNvSpPr txBox="1">
            <a:spLocks noChangeArrowheads="1"/>
          </p:cNvSpPr>
          <p:nvPr/>
        </p:nvSpPr>
        <p:spPr bwMode="auto">
          <a:xfrm>
            <a:off x="7462838" y="32575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4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95237" name="Text Box 25"/>
          <p:cNvSpPr txBox="1">
            <a:spLocks noChangeArrowheads="1"/>
          </p:cNvSpPr>
          <p:nvPr/>
        </p:nvSpPr>
        <p:spPr bwMode="auto">
          <a:xfrm>
            <a:off x="7005638" y="33337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5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95238" name="Text Box 26"/>
          <p:cNvSpPr txBox="1">
            <a:spLocks noChangeArrowheads="1"/>
          </p:cNvSpPr>
          <p:nvPr/>
        </p:nvSpPr>
        <p:spPr bwMode="auto">
          <a:xfrm>
            <a:off x="6724650" y="18176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6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95239" name="Line 60"/>
          <p:cNvSpPr>
            <a:spLocks noChangeShapeType="1"/>
          </p:cNvSpPr>
          <p:nvPr/>
        </p:nvSpPr>
        <p:spPr bwMode="auto">
          <a:xfrm>
            <a:off x="7440613" y="2941638"/>
            <a:ext cx="0" cy="67468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5240" name="Line 61"/>
          <p:cNvSpPr>
            <a:spLocks noChangeShapeType="1"/>
          </p:cNvSpPr>
          <p:nvPr/>
        </p:nvSpPr>
        <p:spPr bwMode="auto">
          <a:xfrm flipH="1" flipV="1">
            <a:off x="7319963" y="2952750"/>
            <a:ext cx="0" cy="71913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5241" name="Line 62"/>
          <p:cNvSpPr>
            <a:spLocks noChangeShapeType="1"/>
          </p:cNvSpPr>
          <p:nvPr/>
        </p:nvSpPr>
        <p:spPr bwMode="auto">
          <a:xfrm flipH="1" flipV="1">
            <a:off x="6799263" y="1541463"/>
            <a:ext cx="458787" cy="56673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5242" name="Text Box 63"/>
          <p:cNvSpPr txBox="1">
            <a:spLocks noChangeArrowheads="1"/>
          </p:cNvSpPr>
          <p:nvPr/>
        </p:nvSpPr>
        <p:spPr bwMode="auto">
          <a:xfrm>
            <a:off x="7143750" y="13906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3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95243" name="Rectangle 67"/>
          <p:cNvSpPr>
            <a:spLocks noChangeArrowheads="1"/>
          </p:cNvSpPr>
          <p:nvPr/>
        </p:nvSpPr>
        <p:spPr bwMode="auto">
          <a:xfrm>
            <a:off x="468313" y="1687513"/>
            <a:ext cx="3162300" cy="23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Comic Sans MS" pitchFamily="66" charset="0"/>
              </a:rPr>
              <a:t>recursive query: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en-US" sz="2400">
                <a:latin typeface="Gill Sans MT" pitchFamily="34" charset="0"/>
              </a:rPr>
              <a:t>puts burden of name resolution on contacted name server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en-US" sz="2400">
                <a:latin typeface="Gill Sans MT" pitchFamily="34" charset="0"/>
              </a:rPr>
              <a:t>heavy load at upper levels of hierarchy?</a:t>
            </a:r>
          </a:p>
        </p:txBody>
      </p:sp>
      <p:sp>
        <p:nvSpPr>
          <p:cNvPr id="95244" name="Text Box 5"/>
          <p:cNvSpPr txBox="1">
            <a:spLocks noChangeArrowheads="1"/>
          </p:cNvSpPr>
          <p:nvPr/>
        </p:nvSpPr>
        <p:spPr bwMode="auto">
          <a:xfrm>
            <a:off x="4206875" y="4881563"/>
            <a:ext cx="174625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/>
              <a:t>requesting host</a:t>
            </a:r>
            <a:endParaRPr lang="en-US" altLang="en-US" sz="2400"/>
          </a:p>
          <a:p>
            <a:pPr algn="ctr"/>
            <a:r>
              <a:rPr lang="en-US" altLang="en-US" sz="1600" i="1">
                <a:solidFill>
                  <a:srgbClr val="000099"/>
                </a:solidFill>
              </a:rPr>
              <a:t>cis.poly.edu</a:t>
            </a:r>
          </a:p>
        </p:txBody>
      </p:sp>
      <p:sp>
        <p:nvSpPr>
          <p:cNvPr id="95245" name="Text Box 6"/>
          <p:cNvSpPr txBox="1">
            <a:spLocks noChangeArrowheads="1"/>
          </p:cNvSpPr>
          <p:nvPr/>
        </p:nvSpPr>
        <p:spPr bwMode="auto">
          <a:xfrm>
            <a:off x="6683375" y="5775325"/>
            <a:ext cx="18780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i="1"/>
              <a:t>gaia.cs.umass.edu</a:t>
            </a:r>
          </a:p>
        </p:txBody>
      </p:sp>
      <p:sp>
        <p:nvSpPr>
          <p:cNvPr id="95246" name="Text Box 17"/>
          <p:cNvSpPr txBox="1">
            <a:spLocks noChangeArrowheads="1"/>
          </p:cNvSpPr>
          <p:nvPr/>
        </p:nvSpPr>
        <p:spPr bwMode="auto">
          <a:xfrm>
            <a:off x="5791200" y="481013"/>
            <a:ext cx="20113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800"/>
              <a:t>root DNS server</a:t>
            </a:r>
            <a:endParaRPr lang="en-US" altLang="en-US" sz="1600"/>
          </a:p>
        </p:txBody>
      </p:sp>
      <p:sp>
        <p:nvSpPr>
          <p:cNvPr id="95247" name="Line 18"/>
          <p:cNvSpPr>
            <a:spLocks noChangeShapeType="1"/>
          </p:cNvSpPr>
          <p:nvPr/>
        </p:nvSpPr>
        <p:spPr bwMode="auto">
          <a:xfrm flipH="1" flipV="1">
            <a:off x="5286375" y="2916238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5248" name="Line 19"/>
          <p:cNvSpPr>
            <a:spLocks noChangeShapeType="1"/>
          </p:cNvSpPr>
          <p:nvPr/>
        </p:nvSpPr>
        <p:spPr bwMode="auto">
          <a:xfrm flipV="1">
            <a:off x="5391150" y="1220788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5249" name="Line 22"/>
          <p:cNvSpPr>
            <a:spLocks noChangeShapeType="1"/>
          </p:cNvSpPr>
          <p:nvPr/>
        </p:nvSpPr>
        <p:spPr bwMode="auto">
          <a:xfrm flipH="1">
            <a:off x="5619750" y="1449388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95250" name="Line 23"/>
          <p:cNvSpPr>
            <a:spLocks noChangeShapeType="1"/>
          </p:cNvSpPr>
          <p:nvPr/>
        </p:nvSpPr>
        <p:spPr bwMode="auto">
          <a:xfrm>
            <a:off x="5476875" y="2944813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4179888" y="3062288"/>
            <a:ext cx="1898650" cy="611187"/>
            <a:chOff x="2831" y="2132"/>
            <a:chExt cx="1196" cy="385"/>
          </a:xfrm>
        </p:grpSpPr>
        <p:sp>
          <p:nvSpPr>
            <p:cNvPr id="95399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 sz="2400"/>
            </a:p>
          </p:txBody>
        </p:sp>
        <p:sp>
          <p:nvSpPr>
            <p:cNvPr id="95400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800"/>
                <a:t>local DNS server</a:t>
              </a:r>
              <a:endParaRPr lang="en-US" altLang="en-US" sz="2400"/>
            </a:p>
            <a:p>
              <a:pPr algn="ctr"/>
              <a:r>
                <a:rPr lang="en-US" altLang="en-US" sz="1600" i="1">
                  <a:solidFill>
                    <a:srgbClr val="000099"/>
                  </a:solidFill>
                </a:rPr>
                <a:t>dns.poly.edu</a:t>
              </a:r>
            </a:p>
          </p:txBody>
        </p:sp>
      </p:grpSp>
      <p:sp>
        <p:nvSpPr>
          <p:cNvPr id="95252" name="Text Box 27"/>
          <p:cNvSpPr txBox="1">
            <a:spLocks noChangeArrowheads="1"/>
          </p:cNvSpPr>
          <p:nvPr/>
        </p:nvSpPr>
        <p:spPr bwMode="auto">
          <a:xfrm>
            <a:off x="4997450" y="37719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1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95253" name="Text Box 28"/>
          <p:cNvSpPr txBox="1">
            <a:spLocks noChangeArrowheads="1"/>
          </p:cNvSpPr>
          <p:nvPr/>
        </p:nvSpPr>
        <p:spPr bwMode="auto">
          <a:xfrm>
            <a:off x="5540375" y="14382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2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95254" name="Text Box 29"/>
          <p:cNvSpPr txBox="1">
            <a:spLocks noChangeArrowheads="1"/>
          </p:cNvSpPr>
          <p:nvPr/>
        </p:nvSpPr>
        <p:spPr bwMode="auto">
          <a:xfrm>
            <a:off x="5978525" y="1676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7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95255" name="Text Box 60"/>
          <p:cNvSpPr txBox="1">
            <a:spLocks noChangeArrowheads="1"/>
          </p:cNvSpPr>
          <p:nvPr/>
        </p:nvSpPr>
        <p:spPr bwMode="auto">
          <a:xfrm>
            <a:off x="6353175" y="4429125"/>
            <a:ext cx="2397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/>
              <a:t>authoritative DNS server</a:t>
            </a:r>
            <a:endParaRPr lang="en-US" altLang="en-US" sz="2400"/>
          </a:p>
          <a:p>
            <a:pPr algn="ctr"/>
            <a:r>
              <a:rPr lang="en-US" altLang="en-US" sz="1600" b="1"/>
              <a:t>dns.cs.umass.edu</a:t>
            </a:r>
            <a:endParaRPr lang="en-US" altLang="en-US" sz="1600"/>
          </a:p>
        </p:txBody>
      </p:sp>
      <p:sp>
        <p:nvSpPr>
          <p:cNvPr id="95256" name="Text Box 62"/>
          <p:cNvSpPr txBox="1">
            <a:spLocks noChangeArrowheads="1"/>
          </p:cNvSpPr>
          <p:nvPr/>
        </p:nvSpPr>
        <p:spPr bwMode="auto">
          <a:xfrm>
            <a:off x="5549900" y="378142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800">
                <a:solidFill>
                  <a:srgbClr val="CC0000"/>
                </a:solidFill>
              </a:rPr>
              <a:t>8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95257" name="Line 62"/>
          <p:cNvSpPr>
            <a:spLocks noChangeShapeType="1"/>
          </p:cNvSpPr>
          <p:nvPr/>
        </p:nvSpPr>
        <p:spPr bwMode="auto">
          <a:xfrm flipH="1" flipV="1">
            <a:off x="6853238" y="1333500"/>
            <a:ext cx="600075" cy="7413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IN"/>
          </a:p>
        </p:txBody>
      </p:sp>
      <p:pic>
        <p:nvPicPr>
          <p:cNvPr id="95258" name="Picture 137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125" y="1287463"/>
            <a:ext cx="41132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59" name="Rectangle 66"/>
          <p:cNvSpPr>
            <a:spLocks noChangeArrowheads="1"/>
          </p:cNvSpPr>
          <p:nvPr/>
        </p:nvSpPr>
        <p:spPr bwMode="auto">
          <a:xfrm>
            <a:off x="533400" y="217488"/>
            <a:ext cx="49101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5000"/>
              </a:lnSpc>
            </a:pPr>
            <a:r>
              <a:rPr lang="en-US" altLang="en-US" sz="4000">
                <a:solidFill>
                  <a:srgbClr val="000099"/>
                </a:solidFill>
                <a:latin typeface="Gill Sans MT" pitchFamily="34" charset="0"/>
              </a:rPr>
              <a:t>DNS name </a:t>
            </a:r>
            <a:br>
              <a:rPr lang="en-US" altLang="en-US" sz="4000">
                <a:solidFill>
                  <a:srgbClr val="000099"/>
                </a:solidFill>
                <a:latin typeface="Gill Sans MT" pitchFamily="34" charset="0"/>
              </a:rPr>
            </a:br>
            <a:r>
              <a:rPr lang="en-US" altLang="en-US" sz="4000">
                <a:solidFill>
                  <a:srgbClr val="000099"/>
                </a:solidFill>
                <a:latin typeface="Gill Sans MT" pitchFamily="34" charset="0"/>
              </a:rPr>
              <a:t>resolution example</a:t>
            </a:r>
          </a:p>
        </p:txBody>
      </p:sp>
      <p:sp>
        <p:nvSpPr>
          <p:cNvPr id="95260" name="Text Box 65"/>
          <p:cNvSpPr txBox="1">
            <a:spLocks noChangeArrowheads="1"/>
          </p:cNvSpPr>
          <p:nvPr/>
        </p:nvSpPr>
        <p:spPr bwMode="auto">
          <a:xfrm>
            <a:off x="7600950" y="2287588"/>
            <a:ext cx="1325563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en-US" sz="1800"/>
              <a:t>TLD DNS </a:t>
            </a:r>
          </a:p>
          <a:p>
            <a:pPr>
              <a:lnSpc>
                <a:spcPct val="85000"/>
              </a:lnSpc>
            </a:pPr>
            <a:r>
              <a:rPr lang="en-US" altLang="en-US" sz="1800"/>
              <a:t>server</a:t>
            </a:r>
            <a:endParaRPr lang="en-US" altLang="en-US" sz="1600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 flipH="1">
            <a:off x="7226300" y="5091113"/>
            <a:ext cx="925513" cy="795337"/>
            <a:chOff x="-44" y="1473"/>
            <a:chExt cx="981" cy="1105"/>
          </a:xfrm>
        </p:grpSpPr>
        <p:pic>
          <p:nvPicPr>
            <p:cNvPr id="95397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5398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4" name="Group 143"/>
          <p:cNvGrpSpPr>
            <a:grpSpLocks/>
          </p:cNvGrpSpPr>
          <p:nvPr/>
        </p:nvGrpSpPr>
        <p:grpSpPr bwMode="auto">
          <a:xfrm>
            <a:off x="4765675" y="4244975"/>
            <a:ext cx="925513" cy="795338"/>
            <a:chOff x="-44" y="1473"/>
            <a:chExt cx="981" cy="1105"/>
          </a:xfrm>
        </p:grpSpPr>
        <p:pic>
          <p:nvPicPr>
            <p:cNvPr id="95395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5396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IN"/>
            </a:p>
          </p:txBody>
        </p:sp>
      </p:grpSp>
      <p:grpSp>
        <p:nvGrpSpPr>
          <p:cNvPr id="5" name="Group 146"/>
          <p:cNvGrpSpPr>
            <a:grpSpLocks/>
          </p:cNvGrpSpPr>
          <p:nvPr/>
        </p:nvGrpSpPr>
        <p:grpSpPr bwMode="auto">
          <a:xfrm>
            <a:off x="7226300" y="3743325"/>
            <a:ext cx="390525" cy="641350"/>
            <a:chOff x="4140" y="429"/>
            <a:chExt cx="1425" cy="2396"/>
          </a:xfrm>
        </p:grpSpPr>
        <p:sp>
          <p:nvSpPr>
            <p:cNvPr id="95363" name="Freeform 14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0 w 354"/>
                <a:gd name="T3" fmla="*/ 19 h 2742"/>
                <a:gd name="T4" fmla="*/ 10 w 354"/>
                <a:gd name="T5" fmla="*/ 143 h 2742"/>
                <a:gd name="T6" fmla="*/ 0 w 354"/>
                <a:gd name="T7" fmla="*/ 14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64" name="Rectangle 148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65" name="Freeform 14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6 w 211"/>
                <a:gd name="T3" fmla="*/ 13 h 2537"/>
                <a:gd name="T4" fmla="*/ 2 w 211"/>
                <a:gd name="T5" fmla="*/ 13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66" name="Freeform 15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8 h 226"/>
                <a:gd name="T4" fmla="*/ 9 w 328"/>
                <a:gd name="T5" fmla="*/ 13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67" name="Rectangle 151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6" name="Group 15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393" name="AutoShape 153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94" name="AutoShape 154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69" name="Rectangle 155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7" name="Group 15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391" name="AutoShape 157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92" name="AutoShape 158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71" name="Rectangle 159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72" name="Rectangle 160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8" name="Group 16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389" name="AutoShape 16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90" name="AutoShape 163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74" name="Freeform 16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7 h 226"/>
                <a:gd name="T4" fmla="*/ 9 w 328"/>
                <a:gd name="T5" fmla="*/ 12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9" name="Group 16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387" name="AutoShape 166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88" name="AutoShape 167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76" name="Rectangle 168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77" name="Freeform 16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 w 296"/>
                <a:gd name="T3" fmla="*/ 7 h 256"/>
                <a:gd name="T4" fmla="*/ 9 w 296"/>
                <a:gd name="T5" fmla="*/ 13 h 256"/>
                <a:gd name="T6" fmla="*/ 0 w 296"/>
                <a:gd name="T7" fmla="*/ 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78" name="Freeform 17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9 w 304"/>
                <a:gd name="T3" fmla="*/ 9 h 288"/>
                <a:gd name="T4" fmla="*/ 8 w 304"/>
                <a:gd name="T5" fmla="*/ 16 h 288"/>
                <a:gd name="T6" fmla="*/ 2 w 304"/>
                <a:gd name="T7" fmla="*/ 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79" name="Oval 171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80" name="Freeform 17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7 h 240"/>
                <a:gd name="T2" fmla="*/ 2 w 306"/>
                <a:gd name="T3" fmla="*/ 13 h 240"/>
                <a:gd name="T4" fmla="*/ 9 w 306"/>
                <a:gd name="T5" fmla="*/ 7 h 240"/>
                <a:gd name="T6" fmla="*/ 9 w 306"/>
                <a:gd name="T7" fmla="*/ 0 h 240"/>
                <a:gd name="T8" fmla="*/ 0 w 306"/>
                <a:gd name="T9" fmla="*/ 7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81" name="AutoShape 173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82" name="AutoShape 174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83" name="Oval 175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84" name="Oval 176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altLang="en-US" sz="180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95385" name="Oval 177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86" name="Rectangle 178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</p:grpSp>
      <p:grpSp>
        <p:nvGrpSpPr>
          <p:cNvPr id="10" name="Group 212"/>
          <p:cNvGrpSpPr>
            <a:grpSpLocks/>
          </p:cNvGrpSpPr>
          <p:nvPr/>
        </p:nvGrpSpPr>
        <p:grpSpPr bwMode="auto">
          <a:xfrm>
            <a:off x="5222875" y="2230438"/>
            <a:ext cx="390525" cy="641350"/>
            <a:chOff x="4140" y="429"/>
            <a:chExt cx="1425" cy="2396"/>
          </a:xfrm>
        </p:grpSpPr>
        <p:sp>
          <p:nvSpPr>
            <p:cNvPr id="95331" name="Freeform 21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0 w 354"/>
                <a:gd name="T3" fmla="*/ 19 h 2742"/>
                <a:gd name="T4" fmla="*/ 10 w 354"/>
                <a:gd name="T5" fmla="*/ 143 h 2742"/>
                <a:gd name="T6" fmla="*/ 0 w 354"/>
                <a:gd name="T7" fmla="*/ 14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32" name="Rectangle 214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33" name="Freeform 21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6 w 211"/>
                <a:gd name="T3" fmla="*/ 13 h 2537"/>
                <a:gd name="T4" fmla="*/ 2 w 211"/>
                <a:gd name="T5" fmla="*/ 13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34" name="Freeform 21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8 h 226"/>
                <a:gd name="T4" fmla="*/ 9 w 328"/>
                <a:gd name="T5" fmla="*/ 13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35" name="Rectangle 217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1" name="Group 21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361" name="AutoShape 219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62" name="AutoShape 220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37" name="Rectangle 221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2" name="Group 22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359" name="AutoShape 223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60" name="AutoShape 224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39" name="Rectangle 225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40" name="Rectangle 226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3" name="Group 22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357" name="AutoShape 228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58" name="AutoShape 229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42" name="Freeform 23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7 h 226"/>
                <a:gd name="T4" fmla="*/ 9 w 328"/>
                <a:gd name="T5" fmla="*/ 12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14" name="Group 23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355" name="AutoShape 232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56" name="AutoShape 233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44" name="Rectangle 234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45" name="Freeform 23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 w 296"/>
                <a:gd name="T3" fmla="*/ 7 h 256"/>
                <a:gd name="T4" fmla="*/ 9 w 296"/>
                <a:gd name="T5" fmla="*/ 13 h 256"/>
                <a:gd name="T6" fmla="*/ 0 w 296"/>
                <a:gd name="T7" fmla="*/ 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46" name="Freeform 23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9 w 304"/>
                <a:gd name="T3" fmla="*/ 9 h 288"/>
                <a:gd name="T4" fmla="*/ 8 w 304"/>
                <a:gd name="T5" fmla="*/ 16 h 288"/>
                <a:gd name="T6" fmla="*/ 2 w 304"/>
                <a:gd name="T7" fmla="*/ 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47" name="Oval 237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48" name="Freeform 23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7 h 240"/>
                <a:gd name="T2" fmla="*/ 2 w 306"/>
                <a:gd name="T3" fmla="*/ 13 h 240"/>
                <a:gd name="T4" fmla="*/ 9 w 306"/>
                <a:gd name="T5" fmla="*/ 7 h 240"/>
                <a:gd name="T6" fmla="*/ 9 w 306"/>
                <a:gd name="T7" fmla="*/ 0 h 240"/>
                <a:gd name="T8" fmla="*/ 0 w 306"/>
                <a:gd name="T9" fmla="*/ 7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49" name="AutoShape 239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50" name="AutoShape 240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51" name="Oval 241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52" name="Oval 242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altLang="en-US" sz="180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95353" name="Oval 243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54" name="Rectangle 244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</p:grpSp>
      <p:grpSp>
        <p:nvGrpSpPr>
          <p:cNvPr id="15" name="Group 245"/>
          <p:cNvGrpSpPr>
            <a:grpSpLocks/>
          </p:cNvGrpSpPr>
          <p:nvPr/>
        </p:nvGrpSpPr>
        <p:grpSpPr bwMode="auto">
          <a:xfrm>
            <a:off x="6376988" y="968375"/>
            <a:ext cx="390525" cy="641350"/>
            <a:chOff x="4140" y="429"/>
            <a:chExt cx="1425" cy="2396"/>
          </a:xfrm>
        </p:grpSpPr>
        <p:sp>
          <p:nvSpPr>
            <p:cNvPr id="95299" name="Freeform 24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0 w 354"/>
                <a:gd name="T3" fmla="*/ 19 h 2742"/>
                <a:gd name="T4" fmla="*/ 10 w 354"/>
                <a:gd name="T5" fmla="*/ 143 h 2742"/>
                <a:gd name="T6" fmla="*/ 0 w 354"/>
                <a:gd name="T7" fmla="*/ 14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00" name="Rectangle 24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01" name="Freeform 24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6 w 211"/>
                <a:gd name="T3" fmla="*/ 13 h 2537"/>
                <a:gd name="T4" fmla="*/ 2 w 211"/>
                <a:gd name="T5" fmla="*/ 13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02" name="Freeform 24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8 h 226"/>
                <a:gd name="T4" fmla="*/ 9 w 328"/>
                <a:gd name="T5" fmla="*/ 13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03" name="Rectangle 25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6" name="Group 25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329" name="AutoShape 25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30" name="AutoShape 253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05" name="Rectangle 25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7" name="Group 25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327" name="AutoShape 25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28" name="AutoShape 25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07" name="Rectangle 25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08" name="Rectangle 25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18" name="Group 26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325" name="AutoShape 26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26" name="AutoShape 26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10" name="Freeform 26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7 h 226"/>
                <a:gd name="T4" fmla="*/ 9 w 328"/>
                <a:gd name="T5" fmla="*/ 12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19" name="Group 26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323" name="AutoShape 26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324" name="AutoShape 266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312" name="Rectangle 26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13" name="Freeform 26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 w 296"/>
                <a:gd name="T3" fmla="*/ 7 h 256"/>
                <a:gd name="T4" fmla="*/ 9 w 296"/>
                <a:gd name="T5" fmla="*/ 13 h 256"/>
                <a:gd name="T6" fmla="*/ 0 w 296"/>
                <a:gd name="T7" fmla="*/ 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14" name="Freeform 26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9 w 304"/>
                <a:gd name="T3" fmla="*/ 9 h 288"/>
                <a:gd name="T4" fmla="*/ 8 w 304"/>
                <a:gd name="T5" fmla="*/ 16 h 288"/>
                <a:gd name="T6" fmla="*/ 2 w 304"/>
                <a:gd name="T7" fmla="*/ 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15" name="Oval 27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16" name="Freeform 27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7 h 240"/>
                <a:gd name="T2" fmla="*/ 2 w 306"/>
                <a:gd name="T3" fmla="*/ 13 h 240"/>
                <a:gd name="T4" fmla="*/ 9 w 306"/>
                <a:gd name="T5" fmla="*/ 7 h 240"/>
                <a:gd name="T6" fmla="*/ 9 w 306"/>
                <a:gd name="T7" fmla="*/ 0 h 240"/>
                <a:gd name="T8" fmla="*/ 0 w 306"/>
                <a:gd name="T9" fmla="*/ 7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317" name="AutoShape 27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18" name="AutoShape 27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19" name="Oval 27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20" name="Oval 27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altLang="en-US" sz="180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95321" name="Oval 27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322" name="Rectangle 27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</p:grpSp>
      <p:grpSp>
        <p:nvGrpSpPr>
          <p:cNvPr id="20" name="Group 311"/>
          <p:cNvGrpSpPr>
            <a:grpSpLocks/>
          </p:cNvGrpSpPr>
          <p:nvPr/>
        </p:nvGrpSpPr>
        <p:grpSpPr bwMode="auto">
          <a:xfrm>
            <a:off x="7192963" y="2220913"/>
            <a:ext cx="390525" cy="641350"/>
            <a:chOff x="4140" y="429"/>
            <a:chExt cx="1425" cy="2396"/>
          </a:xfrm>
        </p:grpSpPr>
        <p:sp>
          <p:nvSpPr>
            <p:cNvPr id="95267" name="Freeform 31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0 w 354"/>
                <a:gd name="T3" fmla="*/ 19 h 2742"/>
                <a:gd name="T4" fmla="*/ 10 w 354"/>
                <a:gd name="T5" fmla="*/ 143 h 2742"/>
                <a:gd name="T6" fmla="*/ 0 w 354"/>
                <a:gd name="T7" fmla="*/ 14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268" name="Rectangle 313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269" name="Freeform 31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6 w 211"/>
                <a:gd name="T3" fmla="*/ 13 h 2537"/>
                <a:gd name="T4" fmla="*/ 2 w 211"/>
                <a:gd name="T5" fmla="*/ 13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270" name="Freeform 31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8 h 226"/>
                <a:gd name="T4" fmla="*/ 9 w 328"/>
                <a:gd name="T5" fmla="*/ 13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271" name="Rectangle 316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21" name="Group 31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297" name="AutoShape 31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298" name="AutoShape 319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273" name="Rectangle 320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22" name="Group 32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295" name="AutoShape 322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296" name="AutoShape 323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275" name="Rectangle 324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276" name="Rectangle 325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grpSp>
          <p:nvGrpSpPr>
            <p:cNvPr id="23" name="Group 32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293" name="AutoShape 32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294" name="AutoShape 328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278" name="Freeform 32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9 w 328"/>
                <a:gd name="T3" fmla="*/ 7 h 226"/>
                <a:gd name="T4" fmla="*/ 9 w 328"/>
                <a:gd name="T5" fmla="*/ 12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grpSp>
          <p:nvGrpSpPr>
            <p:cNvPr id="24" name="Group 33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291" name="AutoShape 331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  <p:sp>
            <p:nvSpPr>
              <p:cNvPr id="95292" name="AutoShape 332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None/>
                </a:pPr>
                <a:endParaRPr lang="en-US" altLang="en-US"/>
              </a:p>
            </p:txBody>
          </p:sp>
        </p:grpSp>
        <p:sp>
          <p:nvSpPr>
            <p:cNvPr id="95280" name="Rectangle 333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281" name="Freeform 33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 w 296"/>
                <a:gd name="T3" fmla="*/ 7 h 256"/>
                <a:gd name="T4" fmla="*/ 9 w 296"/>
                <a:gd name="T5" fmla="*/ 13 h 256"/>
                <a:gd name="T6" fmla="*/ 0 w 296"/>
                <a:gd name="T7" fmla="*/ 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282" name="Freeform 33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9 w 304"/>
                <a:gd name="T3" fmla="*/ 9 h 288"/>
                <a:gd name="T4" fmla="*/ 8 w 304"/>
                <a:gd name="T5" fmla="*/ 16 h 288"/>
                <a:gd name="T6" fmla="*/ 2 w 304"/>
                <a:gd name="T7" fmla="*/ 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283" name="Oval 336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284" name="Freeform 33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7 h 240"/>
                <a:gd name="T2" fmla="*/ 2 w 306"/>
                <a:gd name="T3" fmla="*/ 13 h 240"/>
                <a:gd name="T4" fmla="*/ 9 w 306"/>
                <a:gd name="T5" fmla="*/ 7 h 240"/>
                <a:gd name="T6" fmla="*/ 9 w 306"/>
                <a:gd name="T7" fmla="*/ 0 h 240"/>
                <a:gd name="T8" fmla="*/ 0 w 306"/>
                <a:gd name="T9" fmla="*/ 7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285" name="AutoShape 338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286" name="AutoShape 339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287" name="Oval 340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288" name="Oval 341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altLang="en-US" sz="180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95289" name="Oval 342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5290" name="Rectangle 343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MS PGothic" pitchFamily="34" charset="-128"/>
              </a:rPr>
              <a:t>Application Layer</a:t>
            </a:r>
          </a:p>
        </p:txBody>
      </p:sp>
      <p:sp>
        <p:nvSpPr>
          <p:cNvPr id="9830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2-</a:t>
            </a:r>
            <a:fld id="{1DEE863F-425D-4C21-98CE-F3C9D51C2A57}" type="slidenum">
              <a:rPr lang="en-US" altLang="en-US"/>
              <a:pPr/>
              <a:t>23</a:t>
            </a:fld>
            <a:endParaRPr lang="en-US" altLang="en-US"/>
          </a:p>
        </p:txBody>
      </p:sp>
      <p:pic>
        <p:nvPicPr>
          <p:cNvPr id="98308" name="Picture 1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885825"/>
            <a:ext cx="54848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9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217488"/>
            <a:ext cx="7772400" cy="860425"/>
          </a:xfrm>
        </p:spPr>
        <p:txBody>
          <a:bodyPr/>
          <a:lstStyle/>
          <a:p>
            <a:r>
              <a:rPr lang="en-US" altLang="en-US" sz="4000" smtClean="0"/>
              <a:t>DNS protocol, messages</a:t>
            </a:r>
            <a:endParaRPr lang="en-US" altLang="en-US" smtClean="0"/>
          </a:p>
        </p:txBody>
      </p:sp>
      <p:sp>
        <p:nvSpPr>
          <p:cNvPr id="983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7838" y="1333500"/>
            <a:ext cx="7820025" cy="51435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i="1" smtClean="0">
                <a:solidFill>
                  <a:srgbClr val="CC0000"/>
                </a:solidFill>
              </a:rPr>
              <a:t>query</a:t>
            </a:r>
            <a:r>
              <a:rPr lang="en-US" altLang="en-US" smtClean="0">
                <a:solidFill>
                  <a:srgbClr val="FF0000"/>
                </a:solidFill>
              </a:rPr>
              <a:t> </a:t>
            </a:r>
            <a:r>
              <a:rPr lang="en-US" altLang="en-US" smtClean="0"/>
              <a:t>and </a:t>
            </a:r>
            <a:r>
              <a:rPr lang="en-US" altLang="en-US" i="1" smtClean="0">
                <a:solidFill>
                  <a:srgbClr val="CC0000"/>
                </a:solidFill>
              </a:rPr>
              <a:t>reply</a:t>
            </a:r>
            <a:r>
              <a:rPr lang="en-US" altLang="en-US" smtClean="0"/>
              <a:t> messages, both with same </a:t>
            </a:r>
            <a:r>
              <a:rPr lang="en-US" altLang="en-US" i="1" smtClean="0">
                <a:solidFill>
                  <a:srgbClr val="CC0000"/>
                </a:solidFill>
              </a:rPr>
              <a:t>message format</a:t>
            </a:r>
            <a:endParaRPr lang="en-US" altLang="en-US" smtClean="0">
              <a:solidFill>
                <a:srgbClr val="CC0000"/>
              </a:solidFill>
            </a:endParaRPr>
          </a:p>
        </p:txBody>
      </p:sp>
      <p:sp>
        <p:nvSpPr>
          <p:cNvPr id="98311" name="Rectangle 4"/>
          <p:cNvSpPr>
            <a:spLocks noChangeArrowheads="1"/>
          </p:cNvSpPr>
          <p:nvPr/>
        </p:nvSpPr>
        <p:spPr bwMode="auto">
          <a:xfrm>
            <a:off x="490538" y="2352675"/>
            <a:ext cx="35750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en-US" sz="2400">
                <a:latin typeface="Gill Sans MT" pitchFamily="34" charset="0"/>
              </a:rPr>
              <a:t>msg header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en-US">
                <a:solidFill>
                  <a:srgbClr val="000099"/>
                </a:solidFill>
                <a:latin typeface="Gill Sans MT" pitchFamily="34" charset="0"/>
              </a:rPr>
              <a:t>identification:</a:t>
            </a:r>
            <a:r>
              <a:rPr lang="en-US" altLang="en-US">
                <a:latin typeface="Gill Sans MT" pitchFamily="34" charset="0"/>
              </a:rPr>
              <a:t> 16 bit # for query, reply to query uses same #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en-US">
                <a:solidFill>
                  <a:srgbClr val="000099"/>
                </a:solidFill>
                <a:latin typeface="Gill Sans MT" pitchFamily="34" charset="0"/>
              </a:rPr>
              <a:t>flags: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query or reply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recursion desired 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recursion available</a:t>
            </a:r>
          </a:p>
          <a:p>
            <a:pPr marL="742950" lvl="1" indent="-28575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reply is authoritative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4241800" y="2216150"/>
            <a:ext cx="3725863" cy="4184650"/>
            <a:chOff x="2672" y="1396"/>
            <a:chExt cx="2347" cy="2636"/>
          </a:xfrm>
        </p:grpSpPr>
        <p:sp>
          <p:nvSpPr>
            <p:cNvPr id="98323" name="Rectangle 33"/>
            <p:cNvSpPr>
              <a:spLocks noChangeArrowheads="1"/>
            </p:cNvSpPr>
            <p:nvPr/>
          </p:nvSpPr>
          <p:spPr bwMode="auto">
            <a:xfrm>
              <a:off x="2742" y="1396"/>
              <a:ext cx="2277" cy="2585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8324" name="Rectangle 12"/>
            <p:cNvSpPr>
              <a:spLocks noChangeArrowheads="1"/>
            </p:cNvSpPr>
            <p:nvPr/>
          </p:nvSpPr>
          <p:spPr bwMode="auto">
            <a:xfrm>
              <a:off x="2688" y="1447"/>
              <a:ext cx="2277" cy="25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8325" name="Line 13"/>
            <p:cNvSpPr>
              <a:spLocks noChangeShapeType="1"/>
            </p:cNvSpPr>
            <p:nvPr/>
          </p:nvSpPr>
          <p:spPr bwMode="auto">
            <a:xfrm>
              <a:off x="2681" y="3606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326" name="Line 14"/>
            <p:cNvSpPr>
              <a:spLocks noChangeShapeType="1"/>
            </p:cNvSpPr>
            <p:nvPr/>
          </p:nvSpPr>
          <p:spPr bwMode="auto">
            <a:xfrm>
              <a:off x="2688" y="3174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327" name="Line 15"/>
            <p:cNvSpPr>
              <a:spLocks noChangeShapeType="1"/>
            </p:cNvSpPr>
            <p:nvPr/>
          </p:nvSpPr>
          <p:spPr bwMode="auto">
            <a:xfrm>
              <a:off x="2681" y="2742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328" name="Line 16"/>
            <p:cNvSpPr>
              <a:spLocks noChangeShapeType="1"/>
            </p:cNvSpPr>
            <p:nvPr/>
          </p:nvSpPr>
          <p:spPr bwMode="auto">
            <a:xfrm>
              <a:off x="2681" y="2317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329" name="Line 17"/>
            <p:cNvSpPr>
              <a:spLocks noChangeShapeType="1"/>
            </p:cNvSpPr>
            <p:nvPr/>
          </p:nvSpPr>
          <p:spPr bwMode="auto">
            <a:xfrm>
              <a:off x="2680" y="2029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330" name="Line 18"/>
            <p:cNvSpPr>
              <a:spLocks noChangeShapeType="1"/>
            </p:cNvSpPr>
            <p:nvPr/>
          </p:nvSpPr>
          <p:spPr bwMode="auto">
            <a:xfrm>
              <a:off x="2672" y="1745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331" name="Line 19"/>
            <p:cNvSpPr>
              <a:spLocks noChangeShapeType="1"/>
            </p:cNvSpPr>
            <p:nvPr/>
          </p:nvSpPr>
          <p:spPr bwMode="auto">
            <a:xfrm>
              <a:off x="3826" y="1454"/>
              <a:ext cx="2" cy="8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332" name="Text Box 20"/>
            <p:cNvSpPr txBox="1">
              <a:spLocks noChangeArrowheads="1"/>
            </p:cNvSpPr>
            <p:nvPr/>
          </p:nvSpPr>
          <p:spPr bwMode="auto">
            <a:xfrm>
              <a:off x="2842" y="1492"/>
              <a:ext cx="82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identification</a:t>
              </a:r>
            </a:p>
          </p:txBody>
        </p:sp>
        <p:sp>
          <p:nvSpPr>
            <p:cNvPr id="98333" name="Text Box 21"/>
            <p:cNvSpPr txBox="1">
              <a:spLocks noChangeArrowheads="1"/>
            </p:cNvSpPr>
            <p:nvPr/>
          </p:nvSpPr>
          <p:spPr bwMode="auto">
            <a:xfrm>
              <a:off x="4180" y="1492"/>
              <a:ext cx="38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flags</a:t>
              </a:r>
            </a:p>
          </p:txBody>
        </p:sp>
        <p:sp>
          <p:nvSpPr>
            <p:cNvPr id="98334" name="Text Box 22"/>
            <p:cNvSpPr txBox="1">
              <a:spLocks noChangeArrowheads="1"/>
            </p:cNvSpPr>
            <p:nvPr/>
          </p:nvSpPr>
          <p:spPr bwMode="auto">
            <a:xfrm>
              <a:off x="2862" y="1780"/>
              <a:ext cx="77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# questions</a:t>
              </a:r>
            </a:p>
          </p:txBody>
        </p:sp>
        <p:sp>
          <p:nvSpPr>
            <p:cNvPr id="98335" name="Text Box 23"/>
            <p:cNvSpPr txBox="1">
              <a:spLocks noChangeArrowheads="1"/>
            </p:cNvSpPr>
            <p:nvPr/>
          </p:nvSpPr>
          <p:spPr bwMode="auto">
            <a:xfrm>
              <a:off x="2789" y="2417"/>
              <a:ext cx="206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questions (variable # of questions)</a:t>
              </a:r>
            </a:p>
          </p:txBody>
        </p:sp>
        <p:sp>
          <p:nvSpPr>
            <p:cNvPr id="98336" name="Text Box 26"/>
            <p:cNvSpPr txBox="1">
              <a:spLocks noChangeArrowheads="1"/>
            </p:cNvSpPr>
            <p:nvPr/>
          </p:nvSpPr>
          <p:spPr bwMode="auto">
            <a:xfrm>
              <a:off x="3866" y="2067"/>
              <a:ext cx="105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# additional RRs</a:t>
              </a:r>
            </a:p>
          </p:txBody>
        </p:sp>
        <p:sp>
          <p:nvSpPr>
            <p:cNvPr id="98337" name="Text Box 27"/>
            <p:cNvSpPr txBox="1">
              <a:spLocks noChangeArrowheads="1"/>
            </p:cNvSpPr>
            <p:nvPr/>
          </p:nvSpPr>
          <p:spPr bwMode="auto">
            <a:xfrm>
              <a:off x="2762" y="2068"/>
              <a:ext cx="99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# authority RRs</a:t>
              </a:r>
            </a:p>
          </p:txBody>
        </p:sp>
        <p:sp>
          <p:nvSpPr>
            <p:cNvPr id="98338" name="Text Box 28"/>
            <p:cNvSpPr txBox="1">
              <a:spLocks noChangeArrowheads="1"/>
            </p:cNvSpPr>
            <p:nvPr/>
          </p:nvSpPr>
          <p:spPr bwMode="auto">
            <a:xfrm>
              <a:off x="3928" y="1786"/>
              <a:ext cx="91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# answer RRs</a:t>
              </a:r>
            </a:p>
          </p:txBody>
        </p:sp>
        <p:sp>
          <p:nvSpPr>
            <p:cNvPr id="98339" name="Text Box 30"/>
            <p:cNvSpPr txBox="1">
              <a:spLocks noChangeArrowheads="1"/>
            </p:cNvSpPr>
            <p:nvPr/>
          </p:nvSpPr>
          <p:spPr bwMode="auto">
            <a:xfrm>
              <a:off x="2983" y="2848"/>
              <a:ext cx="16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answers (variable # of RRs)</a:t>
              </a:r>
            </a:p>
          </p:txBody>
        </p:sp>
        <p:sp>
          <p:nvSpPr>
            <p:cNvPr id="98340" name="Text Box 31"/>
            <p:cNvSpPr txBox="1">
              <a:spLocks noChangeArrowheads="1"/>
            </p:cNvSpPr>
            <p:nvPr/>
          </p:nvSpPr>
          <p:spPr bwMode="auto">
            <a:xfrm>
              <a:off x="3002" y="3280"/>
              <a:ext cx="171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authority (variable # of RRs)</a:t>
              </a:r>
            </a:p>
          </p:txBody>
        </p:sp>
        <p:sp>
          <p:nvSpPr>
            <p:cNvPr id="98341" name="Text Box 32"/>
            <p:cNvSpPr txBox="1">
              <a:spLocks noChangeArrowheads="1"/>
            </p:cNvSpPr>
            <p:nvPr/>
          </p:nvSpPr>
          <p:spPr bwMode="auto">
            <a:xfrm>
              <a:off x="2811" y="3700"/>
              <a:ext cx="200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additional info (variable # of RRs)</a:t>
              </a:r>
            </a:p>
          </p:txBody>
        </p:sp>
      </p:grpSp>
      <p:sp>
        <p:nvSpPr>
          <p:cNvPr id="98313" name="Line 34"/>
          <p:cNvSpPr>
            <a:spLocks noChangeShapeType="1"/>
          </p:cNvSpPr>
          <p:nvPr/>
        </p:nvSpPr>
        <p:spPr bwMode="auto">
          <a:xfrm flipV="1">
            <a:off x="3417888" y="2568575"/>
            <a:ext cx="1165225" cy="327025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8314" name="Line 35"/>
          <p:cNvSpPr>
            <a:spLocks noChangeShapeType="1"/>
          </p:cNvSpPr>
          <p:nvPr/>
        </p:nvSpPr>
        <p:spPr bwMode="auto">
          <a:xfrm flipV="1">
            <a:off x="1522413" y="2547938"/>
            <a:ext cx="5183187" cy="140493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4271963" y="1895475"/>
            <a:ext cx="1747837" cy="274638"/>
            <a:chOff x="2691" y="1194"/>
            <a:chExt cx="1101" cy="173"/>
          </a:xfrm>
        </p:grpSpPr>
        <p:sp>
          <p:nvSpPr>
            <p:cNvPr id="98320" name="Text Box 57"/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200"/>
                <a:t>2 bytes</a:t>
              </a:r>
            </a:p>
          </p:txBody>
        </p:sp>
        <p:sp>
          <p:nvSpPr>
            <p:cNvPr id="98321" name="Line 58"/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322" name="Line 59"/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61"/>
          <p:cNvGrpSpPr>
            <a:grpSpLocks/>
          </p:cNvGrpSpPr>
          <p:nvPr/>
        </p:nvGrpSpPr>
        <p:grpSpPr bwMode="auto">
          <a:xfrm>
            <a:off x="6046788" y="1895475"/>
            <a:ext cx="1747837" cy="274638"/>
            <a:chOff x="2691" y="1194"/>
            <a:chExt cx="1101" cy="173"/>
          </a:xfrm>
        </p:grpSpPr>
        <p:sp>
          <p:nvSpPr>
            <p:cNvPr id="98317" name="Text Box 62"/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200"/>
                <a:t>2 bytes</a:t>
              </a:r>
            </a:p>
          </p:txBody>
        </p:sp>
        <p:sp>
          <p:nvSpPr>
            <p:cNvPr id="98318" name="Line 63"/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319" name="Line 64"/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MS PGothic" pitchFamily="34" charset="-128"/>
              </a:rPr>
              <a:t>Application Layer</a:t>
            </a:r>
          </a:p>
        </p:txBody>
      </p:sp>
      <p:sp>
        <p:nvSpPr>
          <p:cNvPr id="9933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2-</a:t>
            </a:r>
            <a:fld id="{4BD6AA48-BFF1-43A5-A799-C5C41017FC7D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1185863" y="3703638"/>
            <a:ext cx="19018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altLang="en-US">
                <a:latin typeface="Gill Sans MT" pitchFamily="34" charset="0"/>
              </a:rPr>
              <a:t>name, type fields</a:t>
            </a:r>
          </a:p>
          <a:p>
            <a:pPr algn="r">
              <a:lnSpc>
                <a:spcPct val="85000"/>
              </a:lnSpc>
            </a:pPr>
            <a:r>
              <a:rPr lang="en-US" altLang="en-US">
                <a:latin typeface="Gill Sans MT" pitchFamily="34" charset="0"/>
              </a:rPr>
              <a:t> for a query</a:t>
            </a:r>
            <a:endParaRPr lang="en-US" altLang="en-US" sz="2400">
              <a:latin typeface="Gill Sans MT" pitchFamily="34" charset="0"/>
            </a:endParaRPr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922338" y="4425950"/>
            <a:ext cx="21685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altLang="en-US">
                <a:latin typeface="Gill Sans MT" pitchFamily="34" charset="0"/>
              </a:rPr>
              <a:t>RRs in response</a:t>
            </a:r>
          </a:p>
          <a:p>
            <a:pPr algn="r">
              <a:lnSpc>
                <a:spcPct val="85000"/>
              </a:lnSpc>
            </a:pPr>
            <a:r>
              <a:rPr lang="en-US" altLang="en-US">
                <a:latin typeface="Gill Sans MT" pitchFamily="34" charset="0"/>
              </a:rPr>
              <a:t>to query</a:t>
            </a:r>
            <a:endParaRPr lang="en-US" altLang="en-US" sz="2400">
              <a:latin typeface="Gill Sans MT" pitchFamily="34" charset="0"/>
            </a:endParaRPr>
          </a:p>
        </p:txBody>
      </p:sp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781050" y="5078413"/>
            <a:ext cx="23129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altLang="en-US">
                <a:latin typeface="Gill Sans MT" pitchFamily="34" charset="0"/>
              </a:rPr>
              <a:t>records for</a:t>
            </a:r>
          </a:p>
          <a:p>
            <a:pPr algn="r">
              <a:lnSpc>
                <a:spcPct val="85000"/>
              </a:lnSpc>
            </a:pPr>
            <a:r>
              <a:rPr lang="en-US" altLang="en-US">
                <a:latin typeface="Gill Sans MT" pitchFamily="34" charset="0"/>
              </a:rPr>
              <a:t>authoritative servers</a:t>
            </a:r>
            <a:endParaRPr lang="en-US" altLang="en-US" sz="2400">
              <a:latin typeface="Gill Sans MT" pitchFamily="34" charset="0"/>
            </a:endParaRPr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687388" y="5797550"/>
            <a:ext cx="23939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altLang="en-US">
                <a:latin typeface="Gill Sans MT" pitchFamily="34" charset="0"/>
              </a:rPr>
              <a:t>additional </a:t>
            </a:r>
            <a:r>
              <a:rPr lang="ja-JP" altLang="en-US">
                <a:latin typeface="Gill Sans MT" pitchFamily="34" charset="0"/>
              </a:rPr>
              <a:t>“</a:t>
            </a:r>
            <a:r>
              <a:rPr lang="en-US" altLang="ja-JP">
                <a:latin typeface="Gill Sans MT" pitchFamily="34" charset="0"/>
              </a:rPr>
              <a:t>helpful</a:t>
            </a:r>
            <a:r>
              <a:rPr lang="ja-JP" altLang="en-US">
                <a:latin typeface="Gill Sans MT" pitchFamily="34" charset="0"/>
              </a:rPr>
              <a:t>”</a:t>
            </a:r>
            <a:endParaRPr lang="en-US" altLang="ja-JP">
              <a:latin typeface="Gill Sans MT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altLang="en-US">
                <a:latin typeface="Gill Sans MT" pitchFamily="34" charset="0"/>
              </a:rPr>
              <a:t>info that may be used</a:t>
            </a:r>
            <a:endParaRPr lang="en-US" altLang="en-US" sz="2400">
              <a:latin typeface="Gill Sans MT" pitchFamily="34" charset="0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241800" y="2216150"/>
            <a:ext cx="3725863" cy="4184650"/>
            <a:chOff x="2672" y="1396"/>
            <a:chExt cx="2347" cy="2636"/>
          </a:xfrm>
        </p:grpSpPr>
        <p:sp>
          <p:nvSpPr>
            <p:cNvPr id="99351" name="Rectangle 18"/>
            <p:cNvSpPr>
              <a:spLocks noChangeArrowheads="1"/>
            </p:cNvSpPr>
            <p:nvPr/>
          </p:nvSpPr>
          <p:spPr bwMode="auto">
            <a:xfrm>
              <a:off x="2742" y="1396"/>
              <a:ext cx="2277" cy="2585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9352" name="Rectangle 19"/>
            <p:cNvSpPr>
              <a:spLocks noChangeArrowheads="1"/>
            </p:cNvSpPr>
            <p:nvPr/>
          </p:nvSpPr>
          <p:spPr bwMode="auto">
            <a:xfrm>
              <a:off x="2688" y="1447"/>
              <a:ext cx="2277" cy="25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endParaRPr lang="en-US" altLang="en-US"/>
            </a:p>
          </p:txBody>
        </p:sp>
        <p:sp>
          <p:nvSpPr>
            <p:cNvPr id="99353" name="Line 20"/>
            <p:cNvSpPr>
              <a:spLocks noChangeShapeType="1"/>
            </p:cNvSpPr>
            <p:nvPr/>
          </p:nvSpPr>
          <p:spPr bwMode="auto">
            <a:xfrm>
              <a:off x="2681" y="3606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354" name="Line 21"/>
            <p:cNvSpPr>
              <a:spLocks noChangeShapeType="1"/>
            </p:cNvSpPr>
            <p:nvPr/>
          </p:nvSpPr>
          <p:spPr bwMode="auto">
            <a:xfrm>
              <a:off x="2688" y="3174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355" name="Line 22"/>
            <p:cNvSpPr>
              <a:spLocks noChangeShapeType="1"/>
            </p:cNvSpPr>
            <p:nvPr/>
          </p:nvSpPr>
          <p:spPr bwMode="auto">
            <a:xfrm>
              <a:off x="2681" y="2742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356" name="Line 23"/>
            <p:cNvSpPr>
              <a:spLocks noChangeShapeType="1"/>
            </p:cNvSpPr>
            <p:nvPr/>
          </p:nvSpPr>
          <p:spPr bwMode="auto">
            <a:xfrm>
              <a:off x="2681" y="2317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357" name="Line 24"/>
            <p:cNvSpPr>
              <a:spLocks noChangeShapeType="1"/>
            </p:cNvSpPr>
            <p:nvPr/>
          </p:nvSpPr>
          <p:spPr bwMode="auto">
            <a:xfrm>
              <a:off x="2680" y="2029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358" name="Line 25"/>
            <p:cNvSpPr>
              <a:spLocks noChangeShapeType="1"/>
            </p:cNvSpPr>
            <p:nvPr/>
          </p:nvSpPr>
          <p:spPr bwMode="auto">
            <a:xfrm>
              <a:off x="2672" y="1745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359" name="Line 26"/>
            <p:cNvSpPr>
              <a:spLocks noChangeShapeType="1"/>
            </p:cNvSpPr>
            <p:nvPr/>
          </p:nvSpPr>
          <p:spPr bwMode="auto">
            <a:xfrm>
              <a:off x="3826" y="1454"/>
              <a:ext cx="2" cy="8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360" name="Text Box 27"/>
            <p:cNvSpPr txBox="1">
              <a:spLocks noChangeArrowheads="1"/>
            </p:cNvSpPr>
            <p:nvPr/>
          </p:nvSpPr>
          <p:spPr bwMode="auto">
            <a:xfrm>
              <a:off x="2842" y="1492"/>
              <a:ext cx="82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identification</a:t>
              </a:r>
            </a:p>
          </p:txBody>
        </p:sp>
        <p:sp>
          <p:nvSpPr>
            <p:cNvPr id="99361" name="Text Box 28"/>
            <p:cNvSpPr txBox="1">
              <a:spLocks noChangeArrowheads="1"/>
            </p:cNvSpPr>
            <p:nvPr/>
          </p:nvSpPr>
          <p:spPr bwMode="auto">
            <a:xfrm>
              <a:off x="4180" y="1492"/>
              <a:ext cx="38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flags</a:t>
              </a:r>
            </a:p>
          </p:txBody>
        </p:sp>
        <p:sp>
          <p:nvSpPr>
            <p:cNvPr id="99362" name="Text Box 29"/>
            <p:cNvSpPr txBox="1">
              <a:spLocks noChangeArrowheads="1"/>
            </p:cNvSpPr>
            <p:nvPr/>
          </p:nvSpPr>
          <p:spPr bwMode="auto">
            <a:xfrm>
              <a:off x="2862" y="1780"/>
              <a:ext cx="77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# questions</a:t>
              </a:r>
            </a:p>
          </p:txBody>
        </p:sp>
        <p:sp>
          <p:nvSpPr>
            <p:cNvPr id="99363" name="Text Box 30"/>
            <p:cNvSpPr txBox="1">
              <a:spLocks noChangeArrowheads="1"/>
            </p:cNvSpPr>
            <p:nvPr/>
          </p:nvSpPr>
          <p:spPr bwMode="auto">
            <a:xfrm>
              <a:off x="2789" y="2417"/>
              <a:ext cx="206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questions (variable # of questions)</a:t>
              </a:r>
            </a:p>
          </p:txBody>
        </p:sp>
        <p:sp>
          <p:nvSpPr>
            <p:cNvPr id="99364" name="Text Box 31"/>
            <p:cNvSpPr txBox="1">
              <a:spLocks noChangeArrowheads="1"/>
            </p:cNvSpPr>
            <p:nvPr/>
          </p:nvSpPr>
          <p:spPr bwMode="auto">
            <a:xfrm>
              <a:off x="3866" y="2067"/>
              <a:ext cx="105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# additional RRs</a:t>
              </a:r>
            </a:p>
          </p:txBody>
        </p:sp>
        <p:sp>
          <p:nvSpPr>
            <p:cNvPr id="99365" name="Text Box 32"/>
            <p:cNvSpPr txBox="1">
              <a:spLocks noChangeArrowheads="1"/>
            </p:cNvSpPr>
            <p:nvPr/>
          </p:nvSpPr>
          <p:spPr bwMode="auto">
            <a:xfrm>
              <a:off x="2762" y="2068"/>
              <a:ext cx="99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# authority RRs</a:t>
              </a:r>
            </a:p>
          </p:txBody>
        </p:sp>
        <p:sp>
          <p:nvSpPr>
            <p:cNvPr id="99366" name="Text Box 33"/>
            <p:cNvSpPr txBox="1">
              <a:spLocks noChangeArrowheads="1"/>
            </p:cNvSpPr>
            <p:nvPr/>
          </p:nvSpPr>
          <p:spPr bwMode="auto">
            <a:xfrm>
              <a:off x="3928" y="1786"/>
              <a:ext cx="91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# answer RRs</a:t>
              </a:r>
            </a:p>
          </p:txBody>
        </p:sp>
        <p:sp>
          <p:nvSpPr>
            <p:cNvPr id="99367" name="Text Box 34"/>
            <p:cNvSpPr txBox="1">
              <a:spLocks noChangeArrowheads="1"/>
            </p:cNvSpPr>
            <p:nvPr/>
          </p:nvSpPr>
          <p:spPr bwMode="auto">
            <a:xfrm>
              <a:off x="2983" y="2848"/>
              <a:ext cx="16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answers (variable # of RRs)</a:t>
              </a:r>
            </a:p>
          </p:txBody>
        </p:sp>
        <p:sp>
          <p:nvSpPr>
            <p:cNvPr id="99368" name="Text Box 35"/>
            <p:cNvSpPr txBox="1">
              <a:spLocks noChangeArrowheads="1"/>
            </p:cNvSpPr>
            <p:nvPr/>
          </p:nvSpPr>
          <p:spPr bwMode="auto">
            <a:xfrm>
              <a:off x="3002" y="3280"/>
              <a:ext cx="171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authority (variable # of RRs)</a:t>
              </a:r>
            </a:p>
          </p:txBody>
        </p:sp>
        <p:sp>
          <p:nvSpPr>
            <p:cNvPr id="99369" name="Text Box 36"/>
            <p:cNvSpPr txBox="1">
              <a:spLocks noChangeArrowheads="1"/>
            </p:cNvSpPr>
            <p:nvPr/>
          </p:nvSpPr>
          <p:spPr bwMode="auto">
            <a:xfrm>
              <a:off x="2811" y="3700"/>
              <a:ext cx="200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600"/>
                <a:t>additional info (variable # of RRs)</a:t>
              </a:r>
            </a:p>
          </p:txBody>
        </p:sp>
      </p:grpSp>
      <p:sp>
        <p:nvSpPr>
          <p:cNvPr id="99337" name="Line 37"/>
          <p:cNvSpPr>
            <a:spLocks noChangeShapeType="1"/>
          </p:cNvSpPr>
          <p:nvPr/>
        </p:nvSpPr>
        <p:spPr bwMode="auto">
          <a:xfrm flipH="1">
            <a:off x="3101975" y="6062663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9338" name="Line 38"/>
          <p:cNvSpPr>
            <a:spLocks noChangeShapeType="1"/>
          </p:cNvSpPr>
          <p:nvPr/>
        </p:nvSpPr>
        <p:spPr bwMode="auto">
          <a:xfrm flipH="1">
            <a:off x="3109913" y="5403850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9339" name="Line 39"/>
          <p:cNvSpPr>
            <a:spLocks noChangeShapeType="1"/>
          </p:cNvSpPr>
          <p:nvPr/>
        </p:nvSpPr>
        <p:spPr bwMode="auto">
          <a:xfrm flipH="1">
            <a:off x="3117850" y="4745038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9340" name="Line 40"/>
          <p:cNvSpPr>
            <a:spLocks noChangeShapeType="1"/>
          </p:cNvSpPr>
          <p:nvPr/>
        </p:nvSpPr>
        <p:spPr bwMode="auto">
          <a:xfrm flipH="1">
            <a:off x="3103563" y="4019550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pic>
        <p:nvPicPr>
          <p:cNvPr id="99341" name="Picture 4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885825"/>
            <a:ext cx="54848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42" name="Rectangle 2"/>
          <p:cNvSpPr>
            <a:spLocks noChangeArrowheads="1"/>
          </p:cNvSpPr>
          <p:nvPr/>
        </p:nvSpPr>
        <p:spPr bwMode="auto">
          <a:xfrm>
            <a:off x="446088" y="217488"/>
            <a:ext cx="7772400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en-US" sz="4000">
                <a:solidFill>
                  <a:srgbClr val="000099"/>
                </a:solidFill>
                <a:latin typeface="Gill Sans MT" pitchFamily="34" charset="0"/>
              </a:rPr>
              <a:t>DNS protocol, messages</a:t>
            </a:r>
            <a:endParaRPr lang="en-US" alt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4271963" y="1895475"/>
            <a:ext cx="1747837" cy="274638"/>
            <a:chOff x="2691" y="1194"/>
            <a:chExt cx="1101" cy="173"/>
          </a:xfrm>
        </p:grpSpPr>
        <p:sp>
          <p:nvSpPr>
            <p:cNvPr id="99348" name="Text Box 44"/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200"/>
                <a:t>2 bytes</a:t>
              </a:r>
            </a:p>
          </p:txBody>
        </p:sp>
        <p:sp>
          <p:nvSpPr>
            <p:cNvPr id="99349" name="Line 45"/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350" name="Line 46"/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6046788" y="1895475"/>
            <a:ext cx="1747837" cy="274638"/>
            <a:chOff x="2691" y="1194"/>
            <a:chExt cx="1101" cy="173"/>
          </a:xfrm>
        </p:grpSpPr>
        <p:sp>
          <p:nvSpPr>
            <p:cNvPr id="99345" name="Text Box 48"/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None/>
              </a:pPr>
              <a:r>
                <a:rPr lang="en-US" altLang="en-US" sz="1200"/>
                <a:t>2 bytes</a:t>
              </a:r>
            </a:p>
          </p:txBody>
        </p:sp>
        <p:sp>
          <p:nvSpPr>
            <p:cNvPr id="99346" name="Line 49"/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347" name="Line 50"/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67446"/>
            <a:ext cx="8229600" cy="359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9721" y="1600200"/>
            <a:ext cx="812455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MS PGothic" pitchFamily="34" charset="-128"/>
              </a:rPr>
              <a:t>Application Layer</a:t>
            </a:r>
          </a:p>
        </p:txBody>
      </p:sp>
      <p:sp>
        <p:nvSpPr>
          <p:cNvPr id="10035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2-</a:t>
            </a:r>
            <a:fld id="{C7C88A76-EC44-4990-A174-F80A0F33A003}" type="slidenum">
              <a:rPr lang="en-US" altLang="en-US"/>
              <a:pPr/>
              <a:t>27</a:t>
            </a:fld>
            <a:endParaRPr lang="en-US" altLang="en-US"/>
          </a:p>
        </p:txBody>
      </p:sp>
      <p:pic>
        <p:nvPicPr>
          <p:cNvPr id="100356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889000"/>
            <a:ext cx="63992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79388"/>
            <a:ext cx="7772400" cy="903287"/>
          </a:xfrm>
        </p:spPr>
        <p:txBody>
          <a:bodyPr/>
          <a:lstStyle/>
          <a:p>
            <a:r>
              <a:rPr lang="en-US" altLang="en-US" smtClean="0"/>
              <a:t>Inserting records into </a:t>
            </a:r>
            <a:r>
              <a:rPr lang="en-US" altLang="en-US" sz="4000" smtClean="0"/>
              <a:t>DNS</a:t>
            </a:r>
          </a:p>
        </p:txBody>
      </p:sp>
      <p:sp>
        <p:nvSpPr>
          <p:cNvPr id="10035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1650" y="1370013"/>
            <a:ext cx="8456613" cy="46482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mtClean="0"/>
              <a:t>example: new startup </a:t>
            </a:r>
            <a:r>
              <a:rPr lang="ja-JP" altLang="en-US" smtClean="0"/>
              <a:t>“</a:t>
            </a:r>
            <a:r>
              <a:rPr lang="en-US" altLang="ja-JP" smtClean="0"/>
              <a:t>Network Utopia</a:t>
            </a:r>
            <a:r>
              <a:rPr lang="ja-JP" altLang="en-US" smtClean="0"/>
              <a:t>”</a:t>
            </a:r>
            <a:endParaRPr lang="en-US" altLang="ja-JP" smtClean="0"/>
          </a:p>
          <a:p>
            <a:r>
              <a:rPr lang="en-US" altLang="en-US" smtClean="0"/>
              <a:t>register name networkuptopia.com at </a:t>
            </a:r>
            <a:r>
              <a:rPr lang="en-US" altLang="en-US" i="1" smtClean="0">
                <a:solidFill>
                  <a:srgbClr val="CC0000"/>
                </a:solidFill>
              </a:rPr>
              <a:t>DNS registrar</a:t>
            </a:r>
            <a:r>
              <a:rPr lang="en-US" altLang="en-US" smtClean="0"/>
              <a:t> (e.g., Network Solutions)</a:t>
            </a:r>
          </a:p>
          <a:p>
            <a:pPr lvl="1"/>
            <a:r>
              <a:rPr lang="en-US" altLang="en-US" smtClean="0"/>
              <a:t>provide names, IP addresses of authoritative name server (primary and secondary)</a:t>
            </a:r>
          </a:p>
          <a:p>
            <a:pPr lvl="1"/>
            <a:r>
              <a:rPr lang="en-US" altLang="en-US" smtClean="0"/>
              <a:t>registrar inserts two RRs into .com TLD server:</a:t>
            </a:r>
            <a:r>
              <a:rPr lang="en-US" altLang="en-US" sz="2800" smtClean="0"/>
              <a:t/>
            </a:r>
            <a:br>
              <a:rPr lang="en-US" altLang="en-US" sz="2800" smtClean="0"/>
            </a:br>
            <a:r>
              <a:rPr lang="en-US" altLang="en-US" sz="2000" b="1" smtClean="0">
                <a:latin typeface="Courier New" pitchFamily="49" charset="0"/>
              </a:rPr>
              <a:t>(networkutopia.com, dns1.networkutopia.com, NS)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 b="1" smtClean="0">
                <a:latin typeface="Courier New" pitchFamily="49" charset="0"/>
              </a:rPr>
              <a:t>  (dns1.networkutopia.com, 212.212.212.1, A)</a:t>
            </a:r>
            <a:endParaRPr lang="en-US" altLang="en-US" smtClean="0">
              <a:solidFill>
                <a:schemeClr val="accent2"/>
              </a:solidFill>
              <a:latin typeface="Courier New" pitchFamily="49" charset="0"/>
            </a:endParaRPr>
          </a:p>
          <a:p>
            <a:r>
              <a:rPr lang="en-US" altLang="en-US" smtClean="0"/>
              <a:t>create authoritative server type A record for www.networkuptopia.com; type MX record for networkutopia.com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Attacking DNS</a:t>
            </a:r>
          </a:p>
        </p:txBody>
      </p:sp>
      <p:sp>
        <p:nvSpPr>
          <p:cNvPr id="101379" name="Content Placeholder 5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en-US" smtClean="0">
                <a:solidFill>
                  <a:srgbClr val="22228B"/>
                </a:solidFill>
              </a:rPr>
              <a:t>DDoS attacks</a:t>
            </a:r>
          </a:p>
          <a:p>
            <a:r>
              <a:rPr lang="en-US" altLang="en-US" smtClean="0"/>
              <a:t>Bombard root servers with traffic</a:t>
            </a:r>
          </a:p>
          <a:p>
            <a:pPr lvl="1"/>
            <a:r>
              <a:rPr lang="en-US" altLang="en-US" smtClean="0"/>
              <a:t>Not successful to date</a:t>
            </a:r>
          </a:p>
          <a:p>
            <a:pPr lvl="1"/>
            <a:r>
              <a:rPr lang="en-US" altLang="en-US" smtClean="0"/>
              <a:t>Traffic Filtering</a:t>
            </a:r>
          </a:p>
          <a:p>
            <a:pPr lvl="1"/>
            <a:r>
              <a:rPr lang="en-US" altLang="en-US" smtClean="0"/>
              <a:t>Local DNS servers cache IPs of TLD servers, allowing root server bypass</a:t>
            </a:r>
          </a:p>
          <a:p>
            <a:r>
              <a:rPr lang="en-US" altLang="en-US" smtClean="0"/>
              <a:t>Bombard TLD servers</a:t>
            </a:r>
          </a:p>
          <a:p>
            <a:pPr lvl="1"/>
            <a:r>
              <a:rPr lang="en-US" altLang="en-US" smtClean="0"/>
              <a:t>Potentially more dangerous</a:t>
            </a:r>
          </a:p>
          <a:p>
            <a:pPr>
              <a:buFont typeface="Comic Sans MS" pitchFamily="66" charset="0"/>
              <a:buAutoNum type="arabicPeriod"/>
            </a:pPr>
            <a:endParaRPr lang="en-US" altLang="en-US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ＭＳ Ｐゴシック" charset="0"/>
              </a:rPr>
              <a:t>Redirect attacks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Man-in-middle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Intercept queries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DNS poisoning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Send bogus relies to DNS server, which caches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ＭＳ Ｐゴシック" charset="0"/>
              </a:rPr>
              <a:t>Exploit DNS for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ea typeface="ＭＳ Ｐゴシック" charset="0"/>
              </a:rPr>
              <a:t>DDoS</a:t>
            </a:r>
            <a:endParaRPr lang="en-US" dirty="0">
              <a:solidFill>
                <a:schemeClr val="accent6">
                  <a:lumMod val="75000"/>
                </a:schemeClr>
              </a:solidFill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ea typeface="ＭＳ Ｐゴシック" charset="0"/>
              </a:rPr>
              <a:t>Send queries with spoofed source address: target IP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Requires amplification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10138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2-</a:t>
            </a:r>
            <a:fld id="{D0C06574-D096-453D-ACDE-401A9938B567}" type="slidenum">
              <a:rPr lang="en-US" altLang="en-US"/>
              <a:pPr/>
              <a:t>28</a:t>
            </a:fld>
            <a:endParaRPr lang="en-US" altLang="en-US"/>
          </a:p>
        </p:txBody>
      </p:sp>
      <p:pic>
        <p:nvPicPr>
          <p:cNvPr id="101383" name="Picture 16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25" y="1050925"/>
            <a:ext cx="353377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10160"/>
            <a:ext cx="8229600" cy="4506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29366"/>
            <a:ext cx="8229600" cy="44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14400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85729"/>
            <a:ext cx="8543956" cy="5804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572560" cy="5768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8858312" cy="635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58358"/>
            <a:ext cx="8229600" cy="4409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1596"/>
            <a:ext cx="8229600" cy="4463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MS PGothic" pitchFamily="34" charset="-128"/>
              </a:rPr>
              <a:t>Application Layer</a:t>
            </a:r>
          </a:p>
        </p:txBody>
      </p:sp>
      <p:sp>
        <p:nvSpPr>
          <p:cNvPr id="9216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en-US"/>
              <a:t>2-</a:t>
            </a:r>
            <a:fld id="{19090115-1EFA-4C0A-A437-F7DC1217CE1F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921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34950"/>
            <a:ext cx="7772400" cy="914400"/>
          </a:xfrm>
        </p:spPr>
        <p:txBody>
          <a:bodyPr/>
          <a:lstStyle/>
          <a:p>
            <a:r>
              <a:rPr lang="en-US" altLang="en-US" smtClean="0"/>
              <a:t>TLD, authoritative servers</a:t>
            </a: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59750" cy="4648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i="1" dirty="0" smtClean="0">
                <a:solidFill>
                  <a:srgbClr val="000099"/>
                </a:solidFill>
              </a:rPr>
              <a:t>top-level domain (TLD) servers:</a:t>
            </a:r>
          </a:p>
          <a:p>
            <a:pPr lvl="1"/>
            <a:r>
              <a:rPr lang="en-US" altLang="en-US" dirty="0" smtClean="0"/>
              <a:t>responsible for com, org, net, </a:t>
            </a:r>
            <a:r>
              <a:rPr lang="en-US" altLang="en-US" dirty="0" err="1" smtClean="0"/>
              <a:t>edu</a:t>
            </a:r>
            <a:r>
              <a:rPr lang="en-US" altLang="en-US" dirty="0" smtClean="0"/>
              <a:t>, aero, jobs, museums, and all top-level country domains, e.g.: </a:t>
            </a:r>
            <a:r>
              <a:rPr lang="en-US" altLang="en-US" dirty="0" err="1" smtClean="0"/>
              <a:t>uk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fr</a:t>
            </a:r>
            <a:r>
              <a:rPr lang="en-US" altLang="en-US" dirty="0" smtClean="0"/>
              <a:t>, ca, </a:t>
            </a:r>
            <a:r>
              <a:rPr lang="en-US" altLang="en-US" dirty="0" err="1" smtClean="0"/>
              <a:t>jp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Network Solutions maintains servers for .com TLD</a:t>
            </a:r>
          </a:p>
          <a:p>
            <a:pPr lvl="1"/>
            <a:r>
              <a:rPr lang="en-US" altLang="en-US" dirty="0" err="1" smtClean="0"/>
              <a:t>Educause</a:t>
            </a:r>
            <a:r>
              <a:rPr lang="en-US" altLang="en-US" dirty="0" smtClean="0"/>
              <a:t> for .</a:t>
            </a:r>
            <a:r>
              <a:rPr lang="en-US" altLang="en-US" dirty="0" err="1" smtClean="0"/>
              <a:t>edu</a:t>
            </a:r>
            <a:r>
              <a:rPr lang="en-US" altLang="en-US" dirty="0" smtClean="0"/>
              <a:t> TLD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i="1" dirty="0" smtClean="0">
                <a:solidFill>
                  <a:srgbClr val="000099"/>
                </a:solidFill>
              </a:rPr>
              <a:t>authoritative DNS servers:</a:t>
            </a:r>
            <a:r>
              <a:rPr lang="en-US" altLang="en-US" dirty="0" smtClean="0"/>
              <a:t> </a:t>
            </a:r>
          </a:p>
          <a:p>
            <a:pPr lvl="1"/>
            <a:r>
              <a:rPr lang="en-US" altLang="en-US" dirty="0" smtClean="0"/>
              <a:t>organization</a:t>
            </a:r>
            <a:r>
              <a:rPr lang="ja-JP" altLang="en-US" smtClean="0"/>
              <a:t>’</a:t>
            </a:r>
            <a:r>
              <a:rPr lang="en-US" altLang="ja-JP" dirty="0" smtClean="0"/>
              <a:t>s own DNS server(s), providing authoritative hostname to IP mappings for organization</a:t>
            </a:r>
            <a:r>
              <a:rPr lang="ja-JP" altLang="en-US" smtClean="0"/>
              <a:t>’</a:t>
            </a:r>
            <a:r>
              <a:rPr lang="en-US" altLang="ja-JP" dirty="0" smtClean="0"/>
              <a:t>s named hosts </a:t>
            </a:r>
          </a:p>
          <a:p>
            <a:pPr lvl="1"/>
            <a:r>
              <a:rPr lang="en-US" altLang="en-US" dirty="0" smtClean="0"/>
              <a:t>can be maintained by organization or service provider</a:t>
            </a:r>
          </a:p>
          <a:p>
            <a:pPr lvl="1"/>
            <a:endParaRPr lang="en-US" altLang="en-US" dirty="0" smtClean="0"/>
          </a:p>
        </p:txBody>
      </p:sp>
      <p:pic>
        <p:nvPicPr>
          <p:cNvPr id="92166" name="Picture 10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163" y="944563"/>
            <a:ext cx="63992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1ACA638BE80B45AF7346DF37421883" ma:contentTypeVersion="8" ma:contentTypeDescription="Create a new document." ma:contentTypeScope="" ma:versionID="5d3870ca13268fa0f379ede91e53ed76">
  <xsd:schema xmlns:xsd="http://www.w3.org/2001/XMLSchema" xmlns:xs="http://www.w3.org/2001/XMLSchema" xmlns:p="http://schemas.microsoft.com/office/2006/metadata/properties" xmlns:ns2="f440105d-0aa2-49cb-b93e-4ae1e667f95f" targetNamespace="http://schemas.microsoft.com/office/2006/metadata/properties" ma:root="true" ma:fieldsID="1a407a2cda8cba0c2098ed8dc0f3d880" ns2:_="">
    <xsd:import namespace="f440105d-0aa2-49cb-b93e-4ae1e667f9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40105d-0aa2-49cb-b93e-4ae1e667f9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514C16-50E3-445D-985A-0C2C678059EF}"/>
</file>

<file path=customXml/itemProps2.xml><?xml version="1.0" encoding="utf-8"?>
<ds:datastoreItem xmlns:ds="http://schemas.openxmlformats.org/officeDocument/2006/customXml" ds:itemID="{3273B60A-2915-4935-B25D-A1CA73FA8E3F}"/>
</file>

<file path=customXml/itemProps3.xml><?xml version="1.0" encoding="utf-8"?>
<ds:datastoreItem xmlns:ds="http://schemas.openxmlformats.org/officeDocument/2006/customXml" ds:itemID="{1845343A-3A6D-49B6-9398-19AD81EC6A83}"/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853</Words>
  <Application>Microsoft Office PowerPoint</Application>
  <PresentationFormat>On-screen Show (4:3)</PresentationFormat>
  <Paragraphs>194</Paragraphs>
  <Slides>30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DNS-Domain Name Server</vt:lpstr>
      <vt:lpstr>DNS: domain name system</vt:lpstr>
      <vt:lpstr>Slide 3</vt:lpstr>
      <vt:lpstr>Slide 4</vt:lpstr>
      <vt:lpstr>Slide 5</vt:lpstr>
      <vt:lpstr>Slide 6</vt:lpstr>
      <vt:lpstr>Slide 7</vt:lpstr>
      <vt:lpstr>Slide 8</vt:lpstr>
      <vt:lpstr>TLD, authoritative servers</vt:lpstr>
      <vt:lpstr>Local DNS name server</vt:lpstr>
      <vt:lpstr>Slide 11</vt:lpstr>
      <vt:lpstr>Slide 12</vt:lpstr>
      <vt:lpstr>Slide 13</vt:lpstr>
      <vt:lpstr>Slide 14</vt:lpstr>
      <vt:lpstr>DNS: caching, updating records</vt:lpstr>
      <vt:lpstr>DNS records</vt:lpstr>
      <vt:lpstr>Slide 17</vt:lpstr>
      <vt:lpstr>Slide 18</vt:lpstr>
      <vt:lpstr>Slide 19</vt:lpstr>
      <vt:lpstr>Slide 20</vt:lpstr>
      <vt:lpstr>DNS name  resolution example</vt:lpstr>
      <vt:lpstr>Slide 22</vt:lpstr>
      <vt:lpstr>DNS protocol, messages</vt:lpstr>
      <vt:lpstr>Slide 24</vt:lpstr>
      <vt:lpstr>Slide 25</vt:lpstr>
      <vt:lpstr>Slide 26</vt:lpstr>
      <vt:lpstr>Inserting records into DNS</vt:lpstr>
      <vt:lpstr>Attacking DNS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DNS-Domain Name Server</dc:title>
  <dc:creator>RadhikA</dc:creator>
  <cp:lastModifiedBy>RadhikA</cp:lastModifiedBy>
  <cp:revision>6</cp:revision>
  <dcterms:created xsi:type="dcterms:W3CDTF">2021-08-07T14:46:04Z</dcterms:created>
  <dcterms:modified xsi:type="dcterms:W3CDTF">2021-08-11T17:49:57Z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0x010100441ACA638BE80B45AF7346DF37421883</vt:lpwstr>
  </property>
</Properties>
</file>